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notesSlides/notesSlide2.xml" ContentType="application/vnd.openxmlformats-officedocument.presentationml.notesSlide+xml"/>
  <Override PartName="/ppt/charts/chart68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activeX/activeX2.xml" ContentType="application/vnd.ms-office.activeX+xml"/>
  <Override PartName="/ppt/charts/chart75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Override PartName="/ppt/charts/chart82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drawings/drawing17.xml" ContentType="application/vnd.openxmlformats-officedocument.drawingml.chartshapes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drawings/drawing24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69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charts/chart58.xml" ContentType="application/vnd.openxmlformats-officedocument.drawingml.chart+xml"/>
  <Override PartName="/ppt/charts/chart76.xml" ContentType="application/vnd.openxmlformats-officedocument.drawingml.char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65.xml" ContentType="application/vnd.openxmlformats-officedocument.drawingml.chart+xml"/>
  <Override PartName="/ppt/charts/chart83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54.xml" ContentType="application/vnd.openxmlformats-officedocument.drawingml.chart+xml"/>
  <Override PartName="/ppt/charts/chart72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drawings/drawing18.xml" ContentType="application/vnd.openxmlformats-officedocument.drawingml.chartshapes+xml"/>
  <Override PartName="/ppt/charts/chart61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drawings/drawing25.xml" ContentType="application/vnd.openxmlformats-officedocument.drawingml.chartshap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21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charts/chart59.xml" ContentType="application/vnd.openxmlformats-officedocument.drawingml.chart+xml"/>
  <Override PartName="/ppt/charts/chart7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charts/chart77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drawings/drawing19.xml" ContentType="application/vnd.openxmlformats-officedocument.drawingml.chartshapes+xml"/>
  <Override PartName="/ppt/charts/chart73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charts/chart80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drawings/drawing15.xml" ContentType="application/vnd.openxmlformats-officedocument.drawingml.chartshapes+xml"/>
  <Override PartName="/ppt/drawings/drawing26.xml" ContentType="application/vnd.openxmlformats-officedocument.drawingml.chartshapes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charts/chart78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charts/chart67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activeX/activeX1.xml" ContentType="application/vnd.ms-office.activeX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63.xml" ContentType="application/vnd.openxmlformats-officedocument.drawingml.chart+xml"/>
  <Override PartName="/ppt/charts/chart81.xml" ContentType="application/vnd.openxmlformats-officedocument.drawingml.chart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charts/chart70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drawings/drawing16.xml" ContentType="application/vnd.openxmlformats-officedocument.drawingml.chartshapes+xml"/>
  <Override PartName="/ppt/charts/chart6.xml" ContentType="application/vnd.openxmlformats-officedocument.drawingml.chart+xml"/>
  <Override PartName="/ppt/drawings/drawing23.xml" ContentType="application/vnd.openxmlformats-officedocument.drawingml.chartshapes+xml"/>
  <Override PartName="/ppt/drawings/drawing12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85" r:id="rId7"/>
    <p:sldId id="286" r:id="rId8"/>
    <p:sldId id="287" r:id="rId9"/>
    <p:sldId id="288" r:id="rId10"/>
    <p:sldId id="290" r:id="rId11"/>
    <p:sldId id="299" r:id="rId12"/>
    <p:sldId id="292" r:id="rId13"/>
    <p:sldId id="293" r:id="rId14"/>
    <p:sldId id="294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300" r:id="rId28"/>
    <p:sldId id="274" r:id="rId29"/>
    <p:sldId id="277" r:id="rId30"/>
    <p:sldId id="295" r:id="rId31"/>
    <p:sldId id="278" r:id="rId32"/>
    <p:sldId id="279" r:id="rId33"/>
    <p:sldId id="276" r:id="rId34"/>
    <p:sldId id="280" r:id="rId35"/>
    <p:sldId id="281" r:id="rId36"/>
    <p:sldId id="296" r:id="rId37"/>
    <p:sldId id="282" r:id="rId38"/>
    <p:sldId id="283" r:id="rId39"/>
    <p:sldId id="275" r:id="rId40"/>
    <p:sldId id="297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582" autoAdjust="0"/>
    <p:restoredTop sz="95216" autoAdjust="0"/>
  </p:normalViewPr>
  <p:slideViewPr>
    <p:cSldViewPr>
      <p:cViewPr>
        <p:scale>
          <a:sx n="120" d="100"/>
          <a:sy n="120" d="100"/>
        </p:scale>
        <p:origin x="-137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0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38.xlsx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40.xlsx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41.xlsx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3.xlsx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44.xlsx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45.xlsx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7.xlsx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48.xlsx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Office_Excel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Office_Excel50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1.xlsx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Office_Excel52.xlsx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Office_Excel53.xlsx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Office_Excel54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5.xlsx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_____Microsoft_Office_Excel56.xlsx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_____Microsoft_Office_Excel57.xlsx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_____Microsoft_Office_Excel58.xlsx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_____Microsoft_Office_Excel59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_____Microsoft_Office_Excel60.xlsx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1.xlsx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2.xlsx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3.xlsx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4.xlsx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5.xlsx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6.xlsx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7.xlsx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8.xlsx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9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0.xlsx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1.xlsx"/></Relationships>
</file>

<file path=ppt/charts/_rels/chart7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_____Microsoft_Office_Excel72.xlsx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3.xlsx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4.xlsx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5.xlsx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6.xlsx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7.xlsx"/></Relationships>
</file>

<file path=ppt/charts/_rels/chart7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8.xlsx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_____Microsoft_Office_Excel7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package" Target="../embeddings/_____Microsoft_Office_Excel80.xlsx"/></Relationships>
</file>

<file path=ppt/charts/_rels/chart8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package" Target="../embeddings/_____Microsoft_Office_Excel81.xlsx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2.xlsx"/></Relationships>
</file>

<file path=ppt/charts/_rels/chart8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3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6975308641975554E-2"/>
          <c:y val="3.086635926983939E-2"/>
          <c:w val="0.96095290172061076"/>
          <c:h val="0.768079191102534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58900797122582E-2"/>
                  <c:y val="7.256185040717484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376478,72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697530864197555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385615,63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2.160493827160527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2.7777777777777801E-2"/>
                  <c:y val="6.4340078538204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369651,95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1.5432098765432273E-2"/>
                  <c:y val="5.612065321788978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 год (отчет)</c:v>
                </c:pt>
                <c:pt idx="1">
                  <c:v>2020 год*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376478.71999999997</c:v>
                </c:pt>
                <c:pt idx="1">
                  <c:v>385615.63</c:v>
                </c:pt>
                <c:pt idx="2">
                  <c:v>384626.3</c:v>
                </c:pt>
                <c:pt idx="3">
                  <c:v>369651.95</c:v>
                </c:pt>
                <c:pt idx="4">
                  <c:v>372354.36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4.0123456790123468E-2"/>
                  <c:y val="2.805915333461697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392505,87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6234567901234612E-2"/>
                  <c:y val="-1.947911229445028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385883,04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9320987654321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384626,3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3.7037037037037292E-2"/>
                  <c:y val="2.806032660894464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369651,95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3.5493705647905292E-2"/>
                  <c:y val="5.612065321788978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372354,36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 год (отчет)</c:v>
                </c:pt>
                <c:pt idx="1">
                  <c:v>2020 год*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392505.87</c:v>
                </c:pt>
                <c:pt idx="1">
                  <c:v>385883.04</c:v>
                </c:pt>
                <c:pt idx="2">
                  <c:v>384626.3</c:v>
                </c:pt>
                <c:pt idx="3">
                  <c:v>369651.95</c:v>
                </c:pt>
                <c:pt idx="4">
                  <c:v>372354.36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(профицит)</c:v>
                </c:pt>
              </c:strCache>
            </c:strRef>
          </c:tx>
          <c:dLbls>
            <c:dLbl>
              <c:idx val="1"/>
              <c:layout>
                <c:manualLayout>
                  <c:x val="1.0802469135802593E-2"/>
                  <c:y val="3.628092520358741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267,41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1.697530864197546E-2"/>
                  <c:y val="-1.0884277561076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 год (отчет)</c:v>
                </c:pt>
                <c:pt idx="1">
                  <c:v>2020 год*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16027.140000000003</c:v>
                </c:pt>
                <c:pt idx="1">
                  <c:v>267.41000000000003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113624576"/>
        <c:axId val="113626496"/>
      </c:barChart>
      <c:catAx>
        <c:axId val="113624576"/>
        <c:scaling>
          <c:orientation val="minMax"/>
        </c:scaling>
        <c:axPos val="b"/>
        <c:tickLblPos val="nextTo"/>
        <c:crossAx val="113626496"/>
        <c:crosses val="autoZero"/>
        <c:auto val="1"/>
        <c:lblAlgn val="ctr"/>
        <c:lblOffset val="100"/>
      </c:catAx>
      <c:valAx>
        <c:axId val="113626496"/>
        <c:scaling>
          <c:orientation val="minMax"/>
        </c:scaling>
        <c:delete val="1"/>
        <c:axPos val="l"/>
        <c:numFmt formatCode="General" sourceLinked="1"/>
        <c:tickLblPos val="none"/>
        <c:crossAx val="113624576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7770450568678919"/>
          <c:y val="0.92471813594455643"/>
          <c:w val="0.21960265383493729"/>
          <c:h val="7.5281864055443584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0.24000000000000021</c:v>
                </c:pt>
                <c:pt idx="1">
                  <c:v>0.76000000000000711</c:v>
                </c:pt>
              </c:numCache>
            </c:numRef>
          </c:val>
        </c:ser>
        <c:firstSliceAng val="0"/>
        <c:holeSize val="50"/>
      </c:doughnutChart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0.24000000000000021</c:v>
                </c:pt>
                <c:pt idx="1">
                  <c:v>0.76000000000000711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2021год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1264263024712406"/>
          <c:y val="0.17386877432178952"/>
          <c:w val="0.77471473950575265"/>
          <c:h val="0.3776690976791075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1"/>
              <c:layout>
                <c:manualLayout>
                  <c:x val="2.7350550061915613E-2"/>
                  <c:y val="-4.44441333743945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36,7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18903,6 тыс.рублей</c:v>
                </c:pt>
                <c:pt idx="1">
                  <c:v>Налоги на имущество 10510,0 тыс. рублей</c:v>
                </c:pt>
                <c:pt idx="2">
                  <c:v>Акцизы по подакцизным товарам 5977,0 тыс. рублей</c:v>
                </c:pt>
                <c:pt idx="3">
                  <c:v>Налоги на совокупный доход 20577,5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0.33800000000000013</c:v>
                </c:pt>
                <c:pt idx="1">
                  <c:v>0.18800000000000006</c:v>
                </c:pt>
                <c:pt idx="2">
                  <c:v>0.10700000000000003</c:v>
                </c:pt>
                <c:pt idx="3">
                  <c:v>0.36700000000000016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60029"/>
          <c:w val="0.87095123130036556"/>
          <c:h val="0.33762615834710247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28167405466520706"/>
          <c:y val="1.999986001847762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33,9</a:t>
                    </a:r>
                  </a:p>
                  <a:p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10,8</a:t>
                    </a:r>
                  </a:p>
                  <a:p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36,6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19619,6 тыс.рублей</c:v>
                </c:pt>
                <c:pt idx="1">
                  <c:v>Налоги на имущество 10846,3 тыс. рублей</c:v>
                </c:pt>
                <c:pt idx="2">
                  <c:v>Акцизы по подакцизным товарам 6251 тыс. рублей</c:v>
                </c:pt>
                <c:pt idx="3">
                  <c:v>Налоги на совокупный доход 21225,2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0.33900000000000013</c:v>
                </c:pt>
                <c:pt idx="1">
                  <c:v>0.18700000000000006</c:v>
                </c:pt>
                <c:pt idx="2">
                  <c:v>0.10800000000000003</c:v>
                </c:pt>
                <c:pt idx="3">
                  <c:v>0.36600000000000016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5126280830930305"/>
          <c:w val="0.87095123130036589"/>
          <c:h val="0.33540395167837922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 год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2023год</c:v>
                </c:pt>
              </c:strCache>
            </c:strRef>
          </c:tx>
          <c:dLbls>
            <c:dLbl>
              <c:idx val="0"/>
              <c:layout>
                <c:manualLayout>
                  <c:x val="2.7350550061915613E-2"/>
                  <c:y val="6.666620006159189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367527503095781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10,6</a:t>
                    </a:r>
                  </a:p>
                  <a:p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36,6</a:t>
                    </a:r>
                  </a:p>
                  <a:p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20773,4 тыс.рублей</c:v>
                </c:pt>
                <c:pt idx="1">
                  <c:v>Налоги на имущество 11182,5тыс. рублей</c:v>
                </c:pt>
                <c:pt idx="2">
                  <c:v>Акцизы по подакцизным товарам 6455,0 тыс. рублей</c:v>
                </c:pt>
                <c:pt idx="3">
                  <c:v>Налоги на совокупный доход 22184,5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0.34300000000000008</c:v>
                </c:pt>
                <c:pt idx="1">
                  <c:v>0.18500000000000005</c:v>
                </c:pt>
                <c:pt idx="2">
                  <c:v>0.10600000000000002</c:v>
                </c:pt>
                <c:pt idx="3">
                  <c:v>0.36600000000000016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60073"/>
          <c:w val="0.87095123130036589"/>
          <c:h val="0.33762615834710258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2.4567233325056333E-2"/>
          <c:y val="0"/>
          <c:w val="0.95086553334989243"/>
          <c:h val="0.7288841029675381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2019 (отчет)</c:v>
                </c:pt>
                <c:pt idx="1">
                  <c:v>2020 год*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16840.189999999991</c:v>
                </c:pt>
                <c:pt idx="1">
                  <c:v>19003.5</c:v>
                </c:pt>
                <c:pt idx="2">
                  <c:v>18903.599999999991</c:v>
                </c:pt>
                <c:pt idx="3" formatCode="General">
                  <c:v>19619.599999999991</c:v>
                </c:pt>
                <c:pt idx="4" formatCode="General">
                  <c:v>20773.400000000001</c:v>
                </c:pt>
              </c:numCache>
            </c:numRef>
          </c:val>
        </c:ser>
        <c:overlap val="100"/>
        <c:axId val="136970240"/>
        <c:axId val="136971776"/>
      </c:barChart>
      <c:catAx>
        <c:axId val="136970240"/>
        <c:scaling>
          <c:orientation val="minMax"/>
        </c:scaling>
        <c:axPos val="b"/>
        <c:tickLblPos val="nextTo"/>
        <c:crossAx val="136971776"/>
        <c:crosses val="autoZero"/>
        <c:auto val="1"/>
        <c:lblAlgn val="ctr"/>
        <c:lblOffset val="100"/>
      </c:catAx>
      <c:valAx>
        <c:axId val="136971776"/>
        <c:scaling>
          <c:orientation val="minMax"/>
        </c:scaling>
        <c:delete val="1"/>
        <c:axPos val="l"/>
        <c:numFmt formatCode="General" sourceLinked="1"/>
        <c:tickLblPos val="none"/>
        <c:crossAx val="1369702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0.23800000000000004</c:v>
                </c:pt>
                <c:pt idx="1">
                  <c:v>0.7620000000000029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0.76000000000000489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0.760000000000007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3.0917657999578841E-2"/>
          <c:y val="7.4073555623990969E-2"/>
          <c:w val="0.96599057620046824"/>
          <c:h val="0.7486355689937868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2019(отчет)</c:v>
                </c:pt>
                <c:pt idx="1">
                  <c:v>2020 год*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5792.8</c:v>
                </c:pt>
                <c:pt idx="1">
                  <c:v>5957.1</c:v>
                </c:pt>
                <c:pt idx="2">
                  <c:v>5977</c:v>
                </c:pt>
                <c:pt idx="3">
                  <c:v>6251</c:v>
                </c:pt>
                <c:pt idx="4">
                  <c:v>6455</c:v>
                </c:pt>
              </c:numCache>
            </c:numRef>
          </c:val>
        </c:ser>
        <c:gapWidth val="55"/>
        <c:overlap val="100"/>
        <c:axId val="164165120"/>
        <c:axId val="164166656"/>
      </c:barChart>
      <c:catAx>
        <c:axId val="164165120"/>
        <c:scaling>
          <c:orientation val="minMax"/>
        </c:scaling>
        <c:axPos val="b"/>
        <c:majorTickMark val="none"/>
        <c:tickLblPos val="nextTo"/>
        <c:crossAx val="164166656"/>
        <c:crosses val="autoZero"/>
        <c:auto val="1"/>
        <c:lblAlgn val="ctr"/>
        <c:lblOffset val="100"/>
      </c:catAx>
      <c:valAx>
        <c:axId val="1641666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6416512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0.73400000000000021</c:v>
                </c:pt>
                <c:pt idx="1">
                  <c:v>0.26600000000000001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9.0000000000000024E-2</c:v>
                </c:pt>
                <c:pt idx="1">
                  <c:v>0.91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0.3300000000000039</c:v>
                </c:pt>
                <c:pt idx="1">
                  <c:v>0.67000000000000826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0.3000000000000001</c:v>
                </c:pt>
                <c:pt idx="1">
                  <c:v>0.70000000000000018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3888888888888923E-2"/>
          <c:y val="0.10392828272477825"/>
          <c:w val="0.96604938271604934"/>
          <c:h val="0.7383643730573485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-1.5432098765432135E-3"/>
                  <c:y val="-0.3869407496977033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20801,05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6297511422183444E-3"/>
                  <c:y val="-0.3998602429666072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19274,8 </a:t>
                    </a:r>
                  </a:p>
                  <a:p>
                    <a:r>
                      <a:rPr lang="ru-RU" sz="1400" b="0" i="0" u="none" strike="noStrike" baseline="0" dirty="0" smtClean="0"/>
                      <a:t>тыс. </a:t>
                    </a:r>
                    <a:r>
                      <a:rPr lang="ru-RU" sz="1400" b="0" i="0" u="none" strike="noStrike" baseline="0" dirty="0" err="1" smtClean="0"/>
                      <a:t>руб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086419753086381E-3"/>
                  <c:y val="-0.377267230955260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20577,5</a:t>
                    </a:r>
                  </a:p>
                  <a:p>
                    <a:r>
                      <a:rPr lang="ru-RU" sz="1400" b="0" i="0" u="none" strike="noStrike" baseline="0" dirty="0" smtClean="0"/>
                      <a:t>тыс. </a:t>
                    </a:r>
                    <a:r>
                      <a:rPr lang="ru-RU" sz="1400" b="0" i="0" u="none" strike="noStrike" baseline="0" dirty="0" err="1" smtClean="0"/>
                      <a:t>руб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0864197530864499E-3"/>
                  <c:y val="-0.3675937122128196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21225,2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131674169601829E-16"/>
                  <c:y val="-0.4111245465538089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22184,5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 (отчет)</c:v>
                </c:pt>
                <c:pt idx="1">
                  <c:v>2020 год*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20801.05</c:v>
                </c:pt>
                <c:pt idx="1">
                  <c:v>19274.8</c:v>
                </c:pt>
                <c:pt idx="2">
                  <c:v>20577.5</c:v>
                </c:pt>
                <c:pt idx="3">
                  <c:v>21225.200000000001</c:v>
                </c:pt>
                <c:pt idx="4">
                  <c:v>22184.5</c:v>
                </c:pt>
              </c:numCache>
            </c:numRef>
          </c:val>
        </c:ser>
        <c:overlap val="100"/>
        <c:axId val="164762752"/>
        <c:axId val="164764288"/>
      </c:barChart>
      <c:catAx>
        <c:axId val="164762752"/>
        <c:scaling>
          <c:orientation val="minMax"/>
        </c:scaling>
        <c:axPos val="b"/>
        <c:tickLblPos val="nextTo"/>
        <c:crossAx val="164764288"/>
        <c:crosses val="autoZero"/>
        <c:auto val="1"/>
        <c:lblAlgn val="ctr"/>
        <c:lblOffset val="100"/>
      </c:catAx>
      <c:valAx>
        <c:axId val="164764288"/>
        <c:scaling>
          <c:orientation val="minMax"/>
        </c:scaling>
        <c:delete val="1"/>
        <c:axPos val="l"/>
        <c:numFmt formatCode="General" sourceLinked="1"/>
        <c:tickLblPos val="none"/>
        <c:crossAx val="164762752"/>
        <c:crosses val="autoZero"/>
        <c:crossBetween val="between"/>
      </c:valAx>
      <c:spPr>
        <a:noFill/>
        <a:ln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1.391294609981048E-2"/>
          <c:y val="4.9382370415994033E-2"/>
          <c:w val="0.73605449298084424"/>
          <c:h val="0.74863556899378625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 организаций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2019 (отчет)</c:v>
                </c:pt>
                <c:pt idx="1">
                  <c:v>2020 год*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6501.25</c:v>
                </c:pt>
                <c:pt idx="1">
                  <c:v>6589</c:v>
                </c:pt>
                <c:pt idx="2">
                  <c:v>10510</c:v>
                </c:pt>
                <c:pt idx="3">
                  <c:v>10846.3</c:v>
                </c:pt>
                <c:pt idx="4">
                  <c:v>11182.5</c:v>
                </c:pt>
              </c:numCache>
            </c:numRef>
          </c:val>
        </c:ser>
        <c:gapWidth val="55"/>
        <c:overlap val="100"/>
        <c:axId val="164800000"/>
        <c:axId val="164801536"/>
      </c:barChart>
      <c:catAx>
        <c:axId val="164800000"/>
        <c:scaling>
          <c:orientation val="minMax"/>
        </c:scaling>
        <c:axPos val="b"/>
        <c:majorTickMark val="none"/>
        <c:tickLblPos val="nextTo"/>
        <c:crossAx val="164801536"/>
        <c:crosses val="autoZero"/>
        <c:auto val="1"/>
        <c:lblAlgn val="ctr"/>
        <c:lblOffset val="100"/>
      </c:catAx>
      <c:valAx>
        <c:axId val="1648015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6480000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0.12000000000000002</c:v>
                </c:pt>
                <c:pt idx="1">
                  <c:v>0.88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0.13</c:v>
                </c:pt>
                <c:pt idx="1">
                  <c:v>0.87000000000000621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0.7700000000000029</c:v>
                </c:pt>
                <c:pt idx="1">
                  <c:v>0.23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0.12000000000000002</c:v>
                </c:pt>
                <c:pt idx="1">
                  <c:v>0.78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264263024712406"/>
          <c:y val="0.19889387244045606"/>
          <c:w val="0.77471473950575209"/>
          <c:h val="0.376392730215087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76,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0940220024766251"/>
                  <c:y val="2.438415742132597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11851905026830102"/>
                  <c:y val="-2.22220666871972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4.1025825092873357E-2"/>
                  <c:y val="-1.5363404129420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 от оказания платных услуг и компенсации затрат государства 12142,6 тыс. рублей</c:v>
                </c:pt>
                <c:pt idx="1">
                  <c:v>Платежи при пользовании природными ресурсами 328,6 тыс. рублей</c:v>
                </c:pt>
                <c:pt idx="2">
                  <c:v>Доходы от использования имущества 2868,5 тыс. рублей</c:v>
                </c:pt>
                <c:pt idx="3">
                  <c:v>Доходы от продажи материальных и нематериальных активов 553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0.76400000000000023</c:v>
                </c:pt>
                <c:pt idx="1">
                  <c:v>2.1000000000000008E-2</c:v>
                </c:pt>
                <c:pt idx="2">
                  <c:v>0.18000000000000005</c:v>
                </c:pt>
                <c:pt idx="3">
                  <c:v>3.500000000000001E-2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7570778157283231"/>
          <c:w val="0.87095123130036578"/>
          <c:h val="0.41095897841485629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2022год</a:t>
            </a:r>
            <a:endParaRPr lang="ru-RU" dirty="0"/>
          </a:p>
        </c:rich>
      </c:tx>
      <c:layout>
        <c:manualLayout>
          <c:xMode val="edge"/>
          <c:yMode val="edge"/>
          <c:x val="0.33732120042217539"/>
          <c:y val="1.3684797552816624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76</a:t>
                    </a:r>
                    <a:r>
                      <a:rPr lang="en-US" smtClean="0"/>
                      <a:t>,%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-3.915294133985113E-2"/>
                  <c:y val="-1.3524297764664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</a:t>
                    </a:r>
                    <a:r>
                      <a:rPr lang="en-US" dirty="0" smtClean="0"/>
                      <a:t>,%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5.4701100123831566E-2"/>
                  <c:y val="-2.570273538494231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 от оказания платных услуг и компенсации затрат государства 12592 тыс. рублей</c:v>
                </c:pt>
                <c:pt idx="1">
                  <c:v>Платежи при пользовании природными ресурсами 328,6 тыс. рублей</c:v>
                </c:pt>
                <c:pt idx="2">
                  <c:v>Доходы от использования имущества 2899,3 тыс. рублей</c:v>
                </c:pt>
                <c:pt idx="3">
                  <c:v>Доходы от продажи материальных и нематериальных активов 553,0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0.76900000000000024</c:v>
                </c:pt>
                <c:pt idx="1">
                  <c:v>2.0000000000000007E-2</c:v>
                </c:pt>
                <c:pt idx="2">
                  <c:v>0.17700000000000005</c:v>
                </c:pt>
                <c:pt idx="3">
                  <c:v>3.4000000000000002E-2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5428876449784359"/>
          <c:w val="0.870951231300366"/>
          <c:h val="0.43237785719466709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 </a:t>
            </a:r>
            <a:r>
              <a:rPr lang="ru-RU" dirty="0"/>
              <a:t>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"/>
          <c:dPt>
            <c:idx val="0"/>
            <c:explosion val="0"/>
          </c:dPt>
          <c:dLbls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-7.6414235257193319E-2"/>
                  <c:y val="2.650524585587359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17,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3.2748694841104362E-2"/>
                  <c:y val="-6.4256838462355978E-3"/>
                </c:manualLayout>
              </c:layout>
              <c:showVal val="1"/>
            </c:dLbl>
            <c:dLbl>
              <c:idx val="4"/>
              <c:layout>
                <c:manualLayout>
                  <c:x val="3.7427079818405012E-2"/>
                  <c:y val="-1.71351569232948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 от оказания платных услуг и компенсации затрат государства 13057,7 тыс. рублей</c:v>
                </c:pt>
                <c:pt idx="1">
                  <c:v>Платежи при пользовании природными ресурсами 328,6 тыс. рублей</c:v>
                </c:pt>
                <c:pt idx="2">
                  <c:v>Доходы от использования имущества 2931,3 тыс. рублей</c:v>
                </c:pt>
                <c:pt idx="3">
                  <c:v>Доходы от продажи материальных и нематериальных активов 553,0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0.77400000000000024</c:v>
                </c:pt>
                <c:pt idx="1">
                  <c:v>1.9000000000000006E-2</c:v>
                </c:pt>
                <c:pt idx="2">
                  <c:v>0.17400000000000004</c:v>
                </c:pt>
                <c:pt idx="3">
                  <c:v>3.3000000000000002E-2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5428876449784359"/>
          <c:w val="0.870951231300366"/>
          <c:h val="0.43237785719466709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5366845533999832"/>
          <c:y val="0.14353855852767741"/>
          <c:w val="0.67442938927872864"/>
          <c:h val="0.3120584831683869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28,3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2.469032112452584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36,9%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88768 тыс. рублей</c:v>
                </c:pt>
                <c:pt idx="1">
                  <c:v>Субсидии 102020,0 тыс. рублей</c:v>
                </c:pt>
                <c:pt idx="2">
                  <c:v>Субвенции 115493,5 тыс. рублей</c:v>
                </c:pt>
                <c:pt idx="3">
                  <c:v>Иные МБТ 6484,0 тыс.рублей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0.28300000000000008</c:v>
                </c:pt>
                <c:pt idx="1">
                  <c:v>0.32600000000000012</c:v>
                </c:pt>
                <c:pt idx="2">
                  <c:v>0.36900000000000016</c:v>
                </c:pt>
                <c:pt idx="3">
                  <c:v>2.1999999999999999E-2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46603019154705788"/>
          <c:w val="0.87095123130036589"/>
          <c:h val="0.52063644854722058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2022год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5912205452163464"/>
          <c:y val="0.14760555060277852"/>
          <c:w val="0.67662891907898837"/>
          <c:h val="0.3130762056224545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469032112452585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38,1%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73786,0тыс. рублей</c:v>
                </c:pt>
                <c:pt idx="1">
                  <c:v>Субсидии 102468,7 тыс. рублей</c:v>
                </c:pt>
                <c:pt idx="2">
                  <c:v>Субвенции 112598,25 тыс. рублей</c:v>
                </c:pt>
                <c:pt idx="3">
                  <c:v>Иные МБТ 6484,0 тыс.рублей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0.25</c:v>
                </c:pt>
                <c:pt idx="1">
                  <c:v>0.34700000000000009</c:v>
                </c:pt>
                <c:pt idx="2">
                  <c:v>0.38100000000000012</c:v>
                </c:pt>
                <c:pt idx="3">
                  <c:v>2.1999999999999999E-2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7.3641176576155862E-2"/>
          <c:y val="0.47868529125330134"/>
          <c:w val="0.87095123130036611"/>
          <c:h val="0.52063644854722058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2023год</a:t>
            </a:r>
            <a:endParaRPr lang="ru-RU" dirty="0"/>
          </a:p>
        </c:rich>
      </c:tx>
      <c:layout>
        <c:manualLayout>
          <c:xMode val="edge"/>
          <c:yMode val="edge"/>
          <c:x val="0.33181672977872173"/>
          <c:y val="1.2784972251784005E-2"/>
        </c:manualLayout>
      </c:layout>
    </c:title>
    <c:plotArea>
      <c:layout>
        <c:manualLayout>
          <c:layoutTarget val="inner"/>
          <c:xMode val="edge"/>
          <c:yMode val="edge"/>
          <c:x val="0.13243911631162444"/>
          <c:y val="0.14529748452490701"/>
          <c:w val="0.69942104413058226"/>
          <c:h val="0.3160625980486947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25,6</a:t>
                    </a:r>
                  </a:p>
                  <a:p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9.1168500206385387E-3"/>
                  <c:y val="-3.63291088322653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34,3%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2.469032112452585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75636,0 тыс. рублей</c:v>
                </c:pt>
                <c:pt idx="1">
                  <c:v>Субсидии 101064,1 тыс. рублей</c:v>
                </c:pt>
                <c:pt idx="2">
                  <c:v>Субвенции  111704,26 тыс. рублей</c:v>
                </c:pt>
                <c:pt idx="3">
                  <c:v>Иные МБТ 6484,0 тыс.рублей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0.25600000000000001</c:v>
                </c:pt>
                <c:pt idx="1">
                  <c:v>0.3427</c:v>
                </c:pt>
                <c:pt idx="2">
                  <c:v>0.37880000000000025</c:v>
                </c:pt>
                <c:pt idx="3">
                  <c:v>2.1999999999999999E-2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7.3641176576155862E-2"/>
          <c:y val="0.46670845174653663"/>
          <c:w val="0.87095123130036611"/>
          <c:h val="0.533291548253463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6975308641975544E-2"/>
          <c:y val="5.7144965612843074E-2"/>
          <c:w val="0.95111499951394951"/>
          <c:h val="0.75091741736244788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1.2399840741088223E-2"/>
                  <c:y val="-0.37951305812248182"/>
                </c:manualLayout>
              </c:layout>
              <c:showVal val="1"/>
            </c:dLbl>
            <c:dLbl>
              <c:idx val="1"/>
              <c:layout>
                <c:manualLayout>
                  <c:x val="5.8005976697164206E-3"/>
                  <c:y val="-0.39896061924954435"/>
                </c:manualLayout>
              </c:layout>
              <c:showVal val="1"/>
            </c:dLbl>
            <c:dLbl>
              <c:idx val="2"/>
              <c:layout>
                <c:manualLayout>
                  <c:x val="5.6144536652096427E-3"/>
                  <c:y val="-0.38229635739364637"/>
                </c:manualLayout>
              </c:layout>
              <c:showVal val="1"/>
            </c:dLbl>
            <c:dLbl>
              <c:idx val="3"/>
              <c:layout>
                <c:manualLayout>
                  <c:x val="7.1576750848921754E-3"/>
                  <c:y val="-0.35402996035292783"/>
                </c:manualLayout>
              </c:layout>
              <c:showVal val="1"/>
            </c:dLbl>
            <c:dLbl>
              <c:idx val="4"/>
              <c:layout>
                <c:manualLayout>
                  <c:x val="1.7292585676999901E-3"/>
                  <c:y val="-0.33754857179365461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2019 год (факт)</c:v>
                </c:pt>
                <c:pt idx="1">
                  <c:v>2020 год (оценка)</c:v>
                </c:pt>
                <c:pt idx="2">
                  <c:v>2021 год (прогноз)</c:v>
                </c:pt>
                <c:pt idx="3">
                  <c:v>2022 год (прогноз)</c:v>
                </c:pt>
                <c:pt idx="4">
                  <c:v>2023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392505.87</c:v>
                </c:pt>
                <c:pt idx="1">
                  <c:v>451266.53</c:v>
                </c:pt>
                <c:pt idx="2">
                  <c:v>384626.3</c:v>
                </c:pt>
                <c:pt idx="3">
                  <c:v>369651.95</c:v>
                </c:pt>
                <c:pt idx="4">
                  <c:v>372354.36</c:v>
                </c:pt>
              </c:numCache>
            </c:numRef>
          </c:val>
        </c:ser>
        <c:overlap val="100"/>
        <c:axId val="165276672"/>
        <c:axId val="165356288"/>
      </c:barChart>
      <c:catAx>
        <c:axId val="1652766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65356288"/>
        <c:crosses val="autoZero"/>
        <c:auto val="1"/>
        <c:lblAlgn val="ctr"/>
        <c:lblOffset val="100"/>
      </c:catAx>
      <c:valAx>
        <c:axId val="165356288"/>
        <c:scaling>
          <c:orientation val="minMax"/>
        </c:scaling>
        <c:delete val="1"/>
        <c:axPos val="l"/>
        <c:numFmt formatCode="General" sourceLinked="1"/>
        <c:tickLblPos val="none"/>
        <c:crossAx val="1652766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3950617283950615E-2"/>
          <c:y val="0"/>
          <c:w val="0.61882716049383446"/>
          <c:h val="0.864970423904051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 год (отчет)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58069.89</c:v>
                </c:pt>
                <c:pt idx="1">
                  <c:v>71375.399999999994</c:v>
                </c:pt>
                <c:pt idx="2">
                  <c:v>66971.7</c:v>
                </c:pt>
                <c:pt idx="3">
                  <c:v>64717.1</c:v>
                </c:pt>
                <c:pt idx="4">
                  <c:v>64441.4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Обслуживание государственного долга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2019 год (отчет)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571.5</c:v>
                </c:pt>
                <c:pt idx="2">
                  <c:v>262.5</c:v>
                </c:pt>
                <c:pt idx="3">
                  <c:v>157.5</c:v>
                </c:pt>
                <c:pt idx="4">
                  <c:v>105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2019 год (отчет)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Лист1!$D$3:$D$6</c:f>
              <c:numCache>
                <c:formatCode>General</c:formatCode>
                <c:ptCount val="4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 год (отчет)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17331.689999999988</c:v>
                </c:pt>
                <c:pt idx="1">
                  <c:v>19994.330000000002</c:v>
                </c:pt>
                <c:pt idx="2">
                  <c:v>18891.900000000001</c:v>
                </c:pt>
                <c:pt idx="3">
                  <c:v>18116.400000000001</c:v>
                </c:pt>
                <c:pt idx="4">
                  <c:v>18559.400000000001</c:v>
                </c:pt>
              </c:numCache>
            </c:numRef>
          </c:val>
        </c:ser>
        <c:ser>
          <c:idx val="4"/>
          <c:order val="4"/>
          <c:tx>
            <c:strRef>
              <c:f>Лист1!$G$1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dLbls>
            <c:dLbl>
              <c:idx val="0"/>
              <c:layout>
                <c:manualLayout>
                  <c:x val="1.5432098765432193E-3"/>
                  <c:y val="-1.704714330914006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7412247480801219E-3"/>
                </c:manualLayout>
              </c:layout>
              <c:showVal val="1"/>
            </c:dLbl>
            <c:dLbl>
              <c:idx val="2"/>
              <c:layout>
                <c:manualLayout>
                  <c:x val="1.5432098765432193E-3"/>
                  <c:y val="-9.7412247480800039E-3"/>
                </c:manualLayout>
              </c:layout>
              <c:showVal val="1"/>
            </c:dLbl>
            <c:dLbl>
              <c:idx val="3"/>
              <c:layout>
                <c:manualLayout>
                  <c:x val="-5.6583708480089932E-17"/>
                  <c:y val="-1.217653093510004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9.741224748080121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 год (отчет)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32996.54</c:v>
                </c:pt>
                <c:pt idx="1">
                  <c:v>46895.68</c:v>
                </c:pt>
                <c:pt idx="2">
                  <c:v>10152.299999999994</c:v>
                </c:pt>
                <c:pt idx="3">
                  <c:v>9466.1</c:v>
                </c:pt>
                <c:pt idx="4">
                  <c:v>9224.2999999999938</c:v>
                </c:pt>
              </c:numCache>
            </c:numRef>
          </c:val>
        </c:ser>
        <c:ser>
          <c:idx val="5"/>
          <c:order val="5"/>
          <c:tx>
            <c:strRef>
              <c:f>Лист1!$H$1</c:f>
              <c:strCache>
                <c:ptCount val="1"/>
                <c:pt idx="0">
                  <c:v>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 год (отчет)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  <c:pt idx="0">
                  <c:v>174498.36</c:v>
                </c:pt>
                <c:pt idx="1">
                  <c:v>192405.76000000001</c:v>
                </c:pt>
                <c:pt idx="2">
                  <c:v>195444.64</c:v>
                </c:pt>
                <c:pt idx="3">
                  <c:v>187491.5</c:v>
                </c:pt>
                <c:pt idx="4">
                  <c:v>188816.2</c:v>
                </c:pt>
              </c:numCache>
            </c:numRef>
          </c:val>
        </c:ser>
        <c:ser>
          <c:idx val="6"/>
          <c:order val="6"/>
          <c:tx>
            <c:strRef>
              <c:f>Лист1!$I$1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 год (отчет)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Лист1!$I$2:$I$6</c:f>
              <c:numCache>
                <c:formatCode>General</c:formatCode>
                <c:ptCount val="5"/>
                <c:pt idx="0">
                  <c:v>1778.99</c:v>
                </c:pt>
                <c:pt idx="1">
                  <c:v>806.24</c:v>
                </c:pt>
                <c:pt idx="2">
                  <c:v>168.2</c:v>
                </c:pt>
                <c:pt idx="3">
                  <c:v>168.2</c:v>
                </c:pt>
                <c:pt idx="4">
                  <c:v>168.2</c:v>
                </c:pt>
              </c:numCache>
            </c:numRef>
          </c:val>
        </c:ser>
        <c:ser>
          <c:idx val="7"/>
          <c:order val="7"/>
          <c:tx>
            <c:strRef>
              <c:f>Лист1!$J$1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 год (отчет)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Лист1!$J$2:$J$6</c:f>
              <c:numCache>
                <c:formatCode>General</c:formatCode>
                <c:ptCount val="5"/>
                <c:pt idx="0">
                  <c:v>67715.27</c:v>
                </c:pt>
                <c:pt idx="1">
                  <c:v>62236.75</c:v>
                </c:pt>
                <c:pt idx="2">
                  <c:v>48294.2</c:v>
                </c:pt>
                <c:pt idx="3">
                  <c:v>47027.5</c:v>
                </c:pt>
                <c:pt idx="4">
                  <c:v>44537</c:v>
                </c:pt>
              </c:numCache>
            </c:numRef>
          </c:val>
        </c:ser>
        <c:ser>
          <c:idx val="8"/>
          <c:order val="8"/>
          <c:tx>
            <c:strRef>
              <c:f>Лист1!$K$1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2019 год (отчет)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Лист1!$K$2:$K$6</c:f>
              <c:numCache>
                <c:formatCode>General</c:formatCode>
                <c:ptCount val="5"/>
                <c:pt idx="0">
                  <c:v>1332.61</c:v>
                </c:pt>
                <c:pt idx="1">
                  <c:v>1588.6899999999998</c:v>
                </c:pt>
                <c:pt idx="2">
                  <c:v>1615.2</c:v>
                </c:pt>
                <c:pt idx="3">
                  <c:v>1605.2</c:v>
                </c:pt>
                <c:pt idx="4">
                  <c:v>1605.2</c:v>
                </c:pt>
              </c:numCache>
            </c:numRef>
          </c:val>
        </c:ser>
        <c:ser>
          <c:idx val="9"/>
          <c:order val="9"/>
          <c:tx>
            <c:strRef>
              <c:f>Лист1!$L$1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2019 год (отчет)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Лист1!$L$2:$L$6</c:f>
              <c:numCache>
                <c:formatCode>General</c:formatCode>
                <c:ptCount val="5"/>
                <c:pt idx="0">
                  <c:v>1666.7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10"/>
          <c:tx>
            <c:strRef>
              <c:f>Лист1!$M$1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 год (отчет)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Лист1!$M$2:$M$6</c:f>
              <c:numCache>
                <c:formatCode>General</c:formatCode>
                <c:ptCount val="5"/>
                <c:pt idx="0">
                  <c:v>33911.47</c:v>
                </c:pt>
                <c:pt idx="1">
                  <c:v>54981.58</c:v>
                </c:pt>
                <c:pt idx="2">
                  <c:v>42755.659999999996</c:v>
                </c:pt>
                <c:pt idx="3">
                  <c:v>40832.450000000012</c:v>
                </c:pt>
                <c:pt idx="4">
                  <c:v>44827.659999999996</c:v>
                </c:pt>
              </c:numCache>
            </c:numRef>
          </c:val>
        </c:ser>
        <c:overlap val="100"/>
        <c:axId val="165415552"/>
        <c:axId val="165421440"/>
      </c:barChart>
      <c:catAx>
        <c:axId val="16541555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65421440"/>
        <c:crosses val="autoZero"/>
        <c:auto val="1"/>
        <c:lblAlgn val="ctr"/>
        <c:lblOffset val="100"/>
      </c:catAx>
      <c:valAx>
        <c:axId val="165421440"/>
        <c:scaling>
          <c:orientation val="minMax"/>
        </c:scaling>
        <c:delete val="1"/>
        <c:axPos val="l"/>
        <c:numFmt formatCode="General" sourceLinked="1"/>
        <c:tickLblPos val="none"/>
        <c:crossAx val="165415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77777777778501"/>
          <c:y val="9.307411483478762E-3"/>
          <c:w val="0.33796296296297301"/>
          <c:h val="0.9906925885165212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6013111208321105"/>
          <c:y val="0"/>
        </c:manualLayout>
      </c:layout>
    </c:title>
    <c:plotArea>
      <c:layout>
        <c:manualLayout>
          <c:layoutTarget val="inner"/>
          <c:xMode val="edge"/>
          <c:yMode val="edge"/>
          <c:x val="0.26951431418295063"/>
          <c:y val="0.19124454311014571"/>
          <c:w val="0.12982392825896702"/>
          <c:h val="0.6798001065131501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168413,82 тыс. рублей</c:v>
                </c:pt>
                <c:pt idx="1">
                  <c:v>Развитие культуры в Котельничском районе 36104,29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151,1 тыс. рублей</c:v>
                </c:pt>
                <c:pt idx="3">
                  <c:v>Развитие физической культуры и спорта 19124,92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168413.81999999998</c:v>
                </c:pt>
                <c:pt idx="1">
                  <c:v>36104.289999999994</c:v>
                </c:pt>
                <c:pt idx="2">
                  <c:v>151.1</c:v>
                </c:pt>
                <c:pt idx="3">
                  <c:v>19124.919999999987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689"/>
          <c:y val="0.1867932187663113"/>
          <c:w val="0.58106250607562637"/>
          <c:h val="0.80428863104161519"/>
        </c:manualLayout>
      </c:layout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0.75900000000000489</c:v>
                </c:pt>
                <c:pt idx="1">
                  <c:v>0.24100000000000021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86"/>
          <c:y val="4.2666821954488704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1899,09 тыс. рублей</c:v>
                </c:pt>
                <c:pt idx="1">
                  <c:v>Развитие муниципального управления 35214,28 тыс. рублей</c:v>
                </c:pt>
                <c:pt idx="2">
                  <c:v>Управление муниципальными финансами и регулирование межбюджетных отношений 58636,76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1899.09</c:v>
                </c:pt>
                <c:pt idx="1">
                  <c:v>35214.28</c:v>
                </c:pt>
                <c:pt idx="2">
                  <c:v>58636.759999999995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1527085156022181"/>
          <c:y val="0.39236029539753198"/>
          <c:w val="0.5831859385632352"/>
          <c:h val="0.5213277064818756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94"/>
          <c:y val="4.2666821954488739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1871,99 тыс. рублей</c:v>
                </c:pt>
                <c:pt idx="1">
                  <c:v>Развитие транспортной инфраструктуры 43029,72 тыс . рублей</c:v>
                </c:pt>
                <c:pt idx="2">
                  <c:v>Поддержка и развитие малого и среднего предпринимательства 12,12 тыс. рублей</c:v>
                </c:pt>
                <c:pt idx="3">
                  <c:v>Развитие агропромышленного комплекса 25815,43 тыс. рублей</c:v>
                </c:pt>
                <c:pt idx="4">
                  <c:v>Развитие строительства и архитектуры 5,0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1871.99</c:v>
                </c:pt>
                <c:pt idx="1">
                  <c:v>43029.719999999994</c:v>
                </c:pt>
                <c:pt idx="2">
                  <c:v>12.12</c:v>
                </c:pt>
                <c:pt idx="3">
                  <c:v>25815.43</c:v>
                </c:pt>
                <c:pt idx="4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06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94"/>
          <c:y val="4.2666821954488739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99,89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99.89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1384781456635333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98"/>
          <c:y val="4.2666821954488683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174659,4 тыс. рублей</c:v>
                </c:pt>
                <c:pt idx="1">
                  <c:v>Развитие культуры в Котельничском районе 13593,05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66,1 тыс. рублей</c:v>
                </c:pt>
                <c:pt idx="3">
                  <c:v>Развитие физической культуры и спорта 16704,6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174659.4</c:v>
                </c:pt>
                <c:pt idx="1">
                  <c:v>13593.05</c:v>
                </c:pt>
                <c:pt idx="2">
                  <c:v>66.099999999999994</c:v>
                </c:pt>
                <c:pt idx="3">
                  <c:v>16704.599999999988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8024"/>
          <c:y val="0.19526008064012387"/>
          <c:w val="0.5878155681928563"/>
          <c:h val="0.80473991935989009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91"/>
          <c:y val="4.2666821954488718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4558,65 тыс. рублей</c:v>
                </c:pt>
                <c:pt idx="1">
                  <c:v>Развитие муниципального управления 42870,63 тыс. рублей</c:v>
                </c:pt>
                <c:pt idx="2">
                  <c:v>Управление муниципальными финансами и регулирование межбюджетных отношений 75208,2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4558.6500000000024</c:v>
                </c:pt>
                <c:pt idx="1">
                  <c:v>42870.63</c:v>
                </c:pt>
                <c:pt idx="2">
                  <c:v>75208.2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11"/>
          <c:y val="0.19526008064012396"/>
          <c:w val="0.5831859385632352"/>
          <c:h val="0.5677043963530246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997"/>
          <c:y val="4.2666821954488759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168,2 тыс. рублей</c:v>
                </c:pt>
                <c:pt idx="1">
                  <c:v>Развитие транспортной инфраструктуры 39883,1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15642,6 тыс. рублей</c:v>
                </c:pt>
                <c:pt idx="4">
                  <c:v>Развитие строительства и архитектуры 154,96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168.2</c:v>
                </c:pt>
                <c:pt idx="1">
                  <c:v>39883.1</c:v>
                </c:pt>
                <c:pt idx="2">
                  <c:v>13</c:v>
                </c:pt>
                <c:pt idx="3">
                  <c:v>15642.6</c:v>
                </c:pt>
                <c:pt idx="4">
                  <c:v>154.96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11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997"/>
          <c:y val="4.2666821954488759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100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22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986"/>
          <c:y val="4.2666821954488704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188238,74 тыс. рублей</c:v>
                </c:pt>
                <c:pt idx="1">
                  <c:v>Развитие культуры в Котельничском районе 14133,7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79,9 тыс. рублей</c:v>
                </c:pt>
                <c:pt idx="3">
                  <c:v>Развитие физической культуры и спорта 16928,5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188238.74000000008</c:v>
                </c:pt>
                <c:pt idx="1">
                  <c:v>14133.7</c:v>
                </c:pt>
                <c:pt idx="2">
                  <c:v>79.900000000000006</c:v>
                </c:pt>
                <c:pt idx="3">
                  <c:v>16928.5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8035"/>
          <c:y val="0.19526008064012393"/>
          <c:w val="0.58781556819285619"/>
          <c:h val="0.8047399193598903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94"/>
          <c:y val="4.2666821954488739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3508,96 тыс. рублей</c:v>
                </c:pt>
                <c:pt idx="1">
                  <c:v>Развитие муниципального управления 42495,3 тыс. рублей</c:v>
                </c:pt>
                <c:pt idx="2">
                  <c:v>Управление муниципальными финансами и регулирование межбюджетных отношений 67465,7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3508.96</c:v>
                </c:pt>
                <c:pt idx="1">
                  <c:v>42495.3</c:v>
                </c:pt>
                <c:pt idx="2">
                  <c:v>67465.7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17"/>
          <c:y val="0.19526008064012398"/>
          <c:w val="0.5831859385632352"/>
          <c:h val="0.56770439635302472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4003"/>
          <c:y val="4.266682195448878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168,2 тыс. рублей</c:v>
                </c:pt>
                <c:pt idx="1">
                  <c:v>Развитие транспортной инфраструктуры 37453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11708,2 тыс. рублей</c:v>
                </c:pt>
                <c:pt idx="4">
                  <c:v>Развитие строительства и архитектуры 5,0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168.2</c:v>
                </c:pt>
                <c:pt idx="1">
                  <c:v>37453</c:v>
                </c:pt>
                <c:pt idx="2">
                  <c:v>13</c:v>
                </c:pt>
                <c:pt idx="3">
                  <c:v>11708.2</c:v>
                </c:pt>
                <c:pt idx="4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17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0.76000000000000711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4003"/>
          <c:y val="4.266682195448878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100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28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991"/>
          <c:y val="4.2666821954488718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182315,8 тыс. рублей</c:v>
                </c:pt>
                <c:pt idx="1">
                  <c:v>Развитие культуры в Котельничском районе 12464,1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79,9 тыс. рублей</c:v>
                </c:pt>
                <c:pt idx="3">
                  <c:v>Развитие физической культуры и спорта 16575,1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182315.8</c:v>
                </c:pt>
                <c:pt idx="1">
                  <c:v>12464.1</c:v>
                </c:pt>
                <c:pt idx="2">
                  <c:v>79.900000000000006</c:v>
                </c:pt>
                <c:pt idx="3">
                  <c:v>16575.099999999988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8041"/>
          <c:y val="0.19526008064012396"/>
          <c:w val="0.58781556819285607"/>
          <c:h val="0.80473991935989053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997"/>
          <c:y val="4.2666821954488759E-2"/>
        </c:manualLayout>
      </c:layout>
    </c:title>
    <c:plotArea>
      <c:layout>
        <c:manualLayout>
          <c:layoutTarget val="inner"/>
          <c:xMode val="edge"/>
          <c:yMode val="edge"/>
          <c:x val="0.27732696607368562"/>
          <c:y val="0.33464316043615577"/>
          <c:w val="0.10431454748711975"/>
          <c:h val="0.5722357982079695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2558,6 тыс. рублей</c:v>
                </c:pt>
                <c:pt idx="1">
                  <c:v>Развитие муниципального управления 33866,35 тыс. рублей</c:v>
                </c:pt>
                <c:pt idx="2">
                  <c:v>Управление муниципальными финансами и регулирование межбюджетных отношений 71334,3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2558.6</c:v>
                </c:pt>
                <c:pt idx="1">
                  <c:v>33866.350000000013</c:v>
                </c:pt>
                <c:pt idx="2">
                  <c:v>71334.3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22"/>
          <c:y val="0.19526008064012401"/>
          <c:w val="0.5831859385632352"/>
          <c:h val="0.56770439635302483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4008"/>
          <c:y val="4.2666821954488801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168,2 тыс. рублей</c:v>
                </c:pt>
                <c:pt idx="1">
                  <c:v>Развитие транспортной инфраструктуры 38132,0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9762,5 тыс. рублей</c:v>
                </c:pt>
                <c:pt idx="4">
                  <c:v>Развитие строительства и архитектуры 5,0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168.2</c:v>
                </c:pt>
                <c:pt idx="1">
                  <c:v>38132</c:v>
                </c:pt>
                <c:pt idx="2">
                  <c:v>13</c:v>
                </c:pt>
                <c:pt idx="3">
                  <c:v>9762.5</c:v>
                </c:pt>
                <c:pt idx="4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22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4008"/>
          <c:y val="4.2666821954488801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100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33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994"/>
          <c:y val="4.2666821954488739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183946,2 тыс. рублей</c:v>
                </c:pt>
                <c:pt idx="1">
                  <c:v>Развитие культуры в Котельничском районе 12222,3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70 тыс. рублей</c:v>
                </c:pt>
                <c:pt idx="3">
                  <c:v>Развитие физической культуры и спорта 16688,3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183946.2</c:v>
                </c:pt>
                <c:pt idx="1">
                  <c:v>12222.3</c:v>
                </c:pt>
                <c:pt idx="2">
                  <c:v>70</c:v>
                </c:pt>
                <c:pt idx="3">
                  <c:v>16688.3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8046"/>
          <c:y val="0.19526008064012398"/>
          <c:w val="0.58781556819285596"/>
          <c:h val="0.8047399193598907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4003"/>
          <c:y val="4.266682195448878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2558,0 тыс. рублей</c:v>
                </c:pt>
                <c:pt idx="1">
                  <c:v>Развитие муниципального управления 33890,66 тыс. рублей</c:v>
                </c:pt>
                <c:pt idx="2">
                  <c:v>Управление муниципальными финансами и регулирование межбюджетных отношений 75011,6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2558</c:v>
                </c:pt>
                <c:pt idx="1">
                  <c:v>33890.659999999996</c:v>
                </c:pt>
                <c:pt idx="2">
                  <c:v>75011.600000000006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28"/>
          <c:y val="0.19526008064012404"/>
          <c:w val="0.5831859385632352"/>
          <c:h val="0.56770439635302494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4014"/>
          <c:y val="4.266682195448882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168,2 тыс. рублей</c:v>
                </c:pt>
                <c:pt idx="1">
                  <c:v>Развитие транспортной инфраструктуры 36947,0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8457,0 тыс. рублей</c:v>
                </c:pt>
                <c:pt idx="4">
                  <c:v>Развитие строительства и архитектуры 5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168.2</c:v>
                </c:pt>
                <c:pt idx="1">
                  <c:v>36947</c:v>
                </c:pt>
                <c:pt idx="2">
                  <c:v>13</c:v>
                </c:pt>
                <c:pt idx="3">
                  <c:v>8457</c:v>
                </c:pt>
                <c:pt idx="4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28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4014"/>
          <c:y val="4.266682195448882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100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39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6073891579645084E-2"/>
          <c:y val="2.3560745403293552E-2"/>
          <c:w val="0.94785221684071064"/>
          <c:h val="0.5191073091604919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Руководство и управление в сфере установленных функций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34300.699999999997</c:v>
                </c:pt>
                <c:pt idx="1">
                  <c:v>32609</c:v>
                </c:pt>
                <c:pt idx="2">
                  <c:v>32655.3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Резервные фонды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8254.9599999999882</c:v>
                </c:pt>
                <c:pt idx="1">
                  <c:v>8166.4</c:v>
                </c:pt>
                <c:pt idx="2">
                  <c:v>12119.2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Судебная система</c:v>
                </c:pt>
              </c:strCache>
            </c:strRef>
          </c:tx>
          <c:dLbls>
            <c:dLbl>
              <c:idx val="0"/>
              <c:layout>
                <c:manualLayout>
                  <c:x val="-7.1110613399031821E-3"/>
                  <c:y val="-1.6653078902018701E-2"/>
                </c:manualLayout>
              </c:layout>
              <c:showVal val="1"/>
            </c:dLbl>
            <c:dLbl>
              <c:idx val="1"/>
              <c:layout>
                <c:manualLayout>
                  <c:x val="-4.7407075599354221E-3"/>
                  <c:y val="-3.4002017757752581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1.777765334975784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</c:v>
                </c:pt>
                <c:pt idx="1">
                  <c:v>7.05</c:v>
                </c:pt>
                <c:pt idx="2">
                  <c:v>3.16</c:v>
                </c:pt>
              </c:numCache>
            </c:numRef>
          </c:val>
        </c:ser>
        <c:overlap val="100"/>
        <c:axId val="173180800"/>
        <c:axId val="173182336"/>
      </c:barChart>
      <c:catAx>
        <c:axId val="173180800"/>
        <c:scaling>
          <c:orientation val="minMax"/>
        </c:scaling>
        <c:axPos val="b"/>
        <c:tickLblPos val="nextTo"/>
        <c:crossAx val="173182336"/>
        <c:crosses val="autoZero"/>
        <c:auto val="1"/>
        <c:lblAlgn val="ctr"/>
        <c:lblOffset val="100"/>
      </c:catAx>
      <c:valAx>
        <c:axId val="173182336"/>
        <c:scaling>
          <c:orientation val="minMax"/>
        </c:scaling>
        <c:delete val="1"/>
        <c:axPos val="l"/>
        <c:numFmt formatCode="General" sourceLinked="1"/>
        <c:tickLblPos val="none"/>
        <c:crossAx val="173180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822839385201162E-2"/>
          <c:y val="0.67517287718021668"/>
          <c:w val="0.85635432122959765"/>
          <c:h val="0.32482712281979126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0.76000000000000711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Безопасность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1605.2</c:v>
                </c:pt>
                <c:pt idx="1">
                  <c:v>1605.2</c:v>
                </c:pt>
                <c:pt idx="2">
                  <c:v>1605.2</c:v>
                </c:pt>
              </c:numCache>
            </c:numRef>
          </c:val>
        </c:ser>
        <c:overlap val="100"/>
        <c:axId val="173269760"/>
        <c:axId val="173271296"/>
      </c:barChart>
      <c:catAx>
        <c:axId val="173269760"/>
        <c:scaling>
          <c:orientation val="minMax"/>
        </c:scaling>
        <c:axPos val="b"/>
        <c:tickLblPos val="nextTo"/>
        <c:crossAx val="173271296"/>
        <c:crosses val="autoZero"/>
        <c:auto val="1"/>
        <c:lblAlgn val="ctr"/>
        <c:lblOffset val="100"/>
      </c:catAx>
      <c:valAx>
        <c:axId val="173271296"/>
        <c:scaling>
          <c:orientation val="minMax"/>
        </c:scaling>
        <c:delete val="1"/>
        <c:axPos val="l"/>
        <c:numFmt formatCode="General" sourceLinked="1"/>
        <c:tickLblPos val="none"/>
        <c:crossAx val="1732697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0.36000000000000032</c:v>
                </c:pt>
                <c:pt idx="1">
                  <c:v>0.64000000000000234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0.64000000000000234</c:v>
                </c:pt>
                <c:pt idx="1">
                  <c:v>0.36000000000000032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1.0000000000000005E-2</c:v>
                </c:pt>
                <c:pt idx="1">
                  <c:v>0.99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1.0000000000000005E-2</c:v>
                </c:pt>
                <c:pt idx="1">
                  <c:v>0.99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4.0143088209130588E-2"/>
                  <c:y val="-6.8375589806760903E-3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15483762594950368"/>
                  <c:y val="-3.4187794903380447E-2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0.15483762594950368"/>
                  <c:y val="-8.2050707768113074E-2"/>
                </c:manualLayout>
              </c:layout>
              <c:spPr/>
              <c:txPr>
                <a:bodyPr/>
                <a:lstStyle/>
                <a:p>
                  <a:pPr>
                    <a:defRPr sz="1200" baseline="0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Возмещение части затрат на уплату процентов по инвестиционным кредитам (займам) в агропромышленном комплексе</c:v>
                </c:pt>
                <c:pt idx="1">
                  <c:v>Прочие мероприятия, в том числе</c:v>
                </c:pt>
                <c:pt idx="2">
                  <c:v>Защита населения от болезней общих для человека и животных, в части организации и содержания скотомогильников.</c:v>
                </c:pt>
                <c:pt idx="3">
                  <c:v>организация проведения мероприятий по предупреждению и ликвидации безнадзорных домашних животных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0.0%">
                  <c:v>0.996</c:v>
                </c:pt>
                <c:pt idx="1">
                  <c:v>0</c:v>
                </c:pt>
                <c:pt idx="2" formatCode="0.0%">
                  <c:v>0</c:v>
                </c:pt>
                <c:pt idx="3" formatCode="0.0%">
                  <c:v>4.0000000000000027E-3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8.602090330528088E-2"/>
                  <c:y val="2.7350235922704566E-2"/>
                </c:manualLayout>
              </c:layout>
              <c:showVal val="1"/>
            </c:dLbl>
            <c:dLbl>
              <c:idx val="2"/>
              <c:layout>
                <c:manualLayout>
                  <c:x val="-9.749035707931715E-2"/>
                  <c:y val="2.735023592270456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Возмещение части затрат на уплату процентов по инвестиционным кредитам (займам) в агропромышленном комплексе</c:v>
                </c:pt>
                <c:pt idx="1">
                  <c:v>Прочие мероприятия, в том числе</c:v>
                </c:pt>
                <c:pt idx="2">
                  <c:v>организация проведения мероприятий по предупреждению и ликвидации безнадзорных домашних животных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%">
                  <c:v>0.995</c:v>
                </c:pt>
                <c:pt idx="2" formatCode="0.0%">
                  <c:v>5.0000000000000027E-3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0895935930005585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5.734726887018691E-3"/>
                  <c:y val="-2.73502359227045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99</a:t>
                    </a:r>
                    <a:r>
                      <a:rPr lang="ru-RU" dirty="0" smtClean="0"/>
                      <a:t>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10895981085335445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Возмещение части затрат на уплату процентов по инвестиционным кредитам (займам) в агропромышленном комплексе</c:v>
                </c:pt>
                <c:pt idx="1">
                  <c:v>Прочие мероприятия, в том числе</c:v>
                </c:pt>
                <c:pt idx="2">
                  <c:v>организация проведения мероприятий по предупреждению и ликвидации безнадзорных домашних животных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%">
                  <c:v>0.99399999999999999</c:v>
                </c:pt>
                <c:pt idx="2" formatCode="0.0%">
                  <c:v>6.0000000000000027E-3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660345221527534"/>
          <c:y val="0.12993229721263039"/>
          <c:w val="0.69238473424733737"/>
          <c:h val="0.7401354055747415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9.1755630192299736E-2"/>
                  <c:y val="6.1302252930199534E-3"/>
                </c:manualLayout>
              </c:layout>
              <c:showVal val="1"/>
            </c:dLbl>
            <c:dLbl>
              <c:idx val="2"/>
              <c:layout>
                <c:manualLayout>
                  <c:x val="3.7252243994115412E-2"/>
                  <c:y val="-2.4663296169043641E-2"/>
                </c:manualLayout>
              </c:layout>
              <c:showVal val="1"/>
            </c:dLbl>
            <c:dLbl>
              <c:idx val="3"/>
              <c:layout>
                <c:manualLayout>
                  <c:x val="-7.5856890116312081E-2"/>
                  <c:y val="-8.332858683343454E-2"/>
                </c:manualLayout>
              </c:layout>
              <c:showVal val="1"/>
            </c:dLbl>
            <c:dLbl>
              <c:idx val="4"/>
              <c:layout>
                <c:manualLayout>
                  <c:x val="-2.7181702337872052E-2"/>
                  <c:y val="-0.13507879028933698"/>
                </c:manualLayout>
              </c:layout>
              <c:showVal val="1"/>
            </c:dLbl>
            <c:dLbl>
              <c:idx val="5"/>
              <c:layout>
                <c:manualLayout>
                  <c:x val="2.8673634435093291E-2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863E-2"/>
                  <c:y val="7.9832910331699789E-3"/>
                </c:manualLayout>
              </c:layout>
              <c:showVal val="1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Содержание автомобильных дорог общего пользования местного значения и искусственных сооружений на них.
</c:v>
                </c:pt>
                <c:pt idx="1">
                  <c:v>Строительство и реконструкция автомобильных дорог регионального значения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0.89900000000000002</c:v>
                </c:pt>
                <c:pt idx="1">
                  <c:v>0.10100000000000001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7101181353738726"/>
          <c:y val="0.12993229721263"/>
          <c:w val="0.69238473424733737"/>
          <c:h val="0.7401354055747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6.3081995757205231E-2"/>
                  <c:y val="6.1302252930199534E-3"/>
                </c:manualLayout>
              </c:layout>
              <c:showVal val="1"/>
            </c:dLbl>
            <c:dLbl>
              <c:idx val="2"/>
              <c:layout>
                <c:manualLayout>
                  <c:x val="3.7252243994115412E-2"/>
                  <c:y val="-2.4663296169043641E-2"/>
                </c:manualLayout>
              </c:layout>
              <c:showVal val="1"/>
            </c:dLbl>
            <c:dLbl>
              <c:idx val="3"/>
              <c:layout>
                <c:manualLayout>
                  <c:x val="-7.5856890116312081E-2"/>
                  <c:y val="-8.332858683343454E-2"/>
                </c:manualLayout>
              </c:layout>
              <c:showVal val="1"/>
            </c:dLbl>
            <c:dLbl>
              <c:idx val="4"/>
              <c:layout>
                <c:manualLayout>
                  <c:x val="-2.7181702337872052E-2"/>
                  <c:y val="-0.13507879028933698"/>
                </c:manualLayout>
              </c:layout>
              <c:showVal val="1"/>
            </c:dLbl>
            <c:dLbl>
              <c:idx val="5"/>
              <c:layout>
                <c:manualLayout>
                  <c:x val="2.8673634435093291E-2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863E-2"/>
                  <c:y val="7.9832910331699789E-3"/>
                </c:manualLayout>
              </c:layout>
              <c:showVal val="1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Содержание автомобильных дорог общего пользования местного значения и искусственных сооружений на них.
</c:v>
                </c:pt>
                <c:pt idx="1">
                  <c:v>Строительство и реконструкция автомобильных дорог регионального значения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0.86800000000000033</c:v>
                </c:pt>
                <c:pt idx="1">
                  <c:v>0.13200000000000001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0.28000000000000008</c:v>
                </c:pt>
                <c:pt idx="1">
                  <c:v>0.72000000000000064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13837501109428E-2"/>
          <c:y val="0.12359471674738934"/>
          <c:w val="0.21605722835278129"/>
          <c:h val="0.3992321633475972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Содержание автомобильных дорог общего пользования местного значения и искусственных сооружений на них, находящихся в муниципальной собственности муниципального образования Котельничский муниципальный район Кировской области</c:v>
                </c:pt>
                <c:pt idx="1">
                  <c:v>Ремонт автомобильных дорог общего пользования местного значения вне границ населенных пунктов и искусственных сооружений на них, находящихся в муниципальной собственности муниципального образования Котельничский муниципальный район Кировской области</c:v>
                </c:pt>
                <c:pt idx="2">
                  <c:v>Оценка уязвимости объектов транспортной инфраструктуры</c:v>
                </c:pt>
                <c:pt idx="3">
                  <c:v>Приобретение и установка остановочного павильона д. Пузыренки Котельничского района</c:v>
                </c:pt>
                <c:pt idx="4">
                  <c:v>Подготовка проектно-сметной документации на содержание, ремонт, ликвидацию аварийных ситуаций, проведение экспертизы смет в КОГАУ «Управление государственной экспертизы и ценообразования в строительстве», в отношении автомобильных дорог общего пользования</c:v>
                </c:pt>
                <c:pt idx="5">
                  <c:v>Разработка проекта «Организация     дорожного        движения»</c:v>
                </c:pt>
                <c:pt idx="6">
                  <c:v>Разработка проекта «КСОДД» (Комплексная схема организации дорожного движения)</c:v>
                </c:pt>
              </c:strCache>
            </c:strRef>
          </c:cat>
          <c:val>
            <c:numRef>
              <c:f>Лист1!$B$2:$B$8</c:f>
              <c:numCache>
                <c:formatCode>@</c:formatCode>
                <c:ptCount val="7"/>
              </c:numCache>
            </c:numRef>
          </c:val>
        </c:ser>
        <c:firstSliceAng val="0"/>
        <c:holeSize val="50"/>
      </c:doughnutChart>
    </c:plotArea>
    <c:legend>
      <c:legendPos val="t"/>
      <c:legendEntry>
        <c:idx val="0"/>
        <c:txPr>
          <a:bodyPr/>
          <a:lstStyle/>
          <a:p>
            <a:pPr algn="just">
              <a:lnSpc>
                <a:spcPts val="1200"/>
              </a:lnSpc>
              <a:defRPr sz="800" b="0" i="0" kern="0" spc="0" baseline="0">
                <a:latin typeface="Arial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 marL="0" algn="just">
              <a:lnSpc>
                <a:spcPts val="1200"/>
              </a:lnSpc>
              <a:defRPr sz="800" b="0" i="0" kern="0" spc="0" baseline="0">
                <a:latin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"/>
          <c:w val="1"/>
          <c:h val="1"/>
        </c:manualLayout>
      </c:layout>
      <c:overlay val="1"/>
      <c:spPr>
        <a:noFill/>
        <a:ln>
          <a:solidFill>
            <a:schemeClr val="accent1"/>
          </a:solidFill>
        </a:ln>
      </c:spPr>
      <c:txPr>
        <a:bodyPr/>
        <a:lstStyle/>
        <a:p>
          <a:pPr algn="just">
            <a:lnSpc>
              <a:spcPts val="1200"/>
            </a:lnSpc>
            <a:defRPr sz="800" b="0" i="0" kern="0" spc="0" baseline="0">
              <a:latin typeface="Arial" pitchFamily="34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660345221527534"/>
          <c:y val="0.12993229721263044"/>
          <c:w val="0.69238473424733737"/>
          <c:h val="0.7401354055747418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2.962942224959638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867288184626296E-3"/>
                  <c:y val="6.96213099870817E-2"/>
                </c:manualLayout>
              </c:layout>
              <c:showVal val="1"/>
            </c:dLbl>
            <c:dLbl>
              <c:idx val="2"/>
              <c:layout>
                <c:manualLayout>
                  <c:x val="6.6881771606147986E-2"/>
                  <c:y val="-1.1964920630476777E-2"/>
                </c:manualLayout>
              </c:layout>
              <c:showVal val="1"/>
            </c:dLbl>
            <c:dLbl>
              <c:idx val="3"/>
              <c:layout>
                <c:manualLayout>
                  <c:x val="-5.2153382420187203E-2"/>
                  <c:y val="-4.5233529174149009E-2"/>
                </c:manualLayout>
              </c:layout>
              <c:showVal val="1"/>
            </c:dLbl>
            <c:dLbl>
              <c:idx val="4"/>
              <c:layout>
                <c:manualLayout>
                  <c:x val="-2.7181702337872052E-2"/>
                  <c:y val="-0.13507879028933698"/>
                </c:manualLayout>
              </c:layout>
              <c:showVal val="1"/>
            </c:dLbl>
            <c:dLbl>
              <c:idx val="5"/>
              <c:layout>
                <c:manualLayout>
                  <c:x val="9.3858544005524611E-2"/>
                  <c:y val="-0.14171329384521245"/>
                </c:manualLayout>
              </c:layout>
              <c:showVal val="1"/>
            </c:dLbl>
            <c:dLbl>
              <c:idx val="6"/>
              <c:layout>
                <c:manualLayout>
                  <c:x val="8.4799406478344858E-2"/>
                  <c:y val="6.5125403446745028E-2"/>
                </c:manualLayout>
              </c:layout>
              <c:showVal val="1"/>
            </c:dLbl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Содержание автомобильных дорог общего пользования местного значения и искусственных сооружений на них, находящихся в муниципальной собственности муниципального образования Котельничский муниципальный район Кировской области</c:v>
                </c:pt>
                <c:pt idx="1">
                  <c:v>Ремонт автомобильных дорог общего пользования местного значения вне границ населенных пунктов и искусственных сооружений на них, находящихся в муниципальной собственности муниципального образования Котельничский муниципальный район Кировской области</c:v>
                </c:pt>
                <c:pt idx="2">
                  <c:v>Оценка уязвимости объектов транспортной инфраструктуры</c:v>
                </c:pt>
                <c:pt idx="3">
                  <c:v>Приобретение и установка остановочного павильона д. Пузыренки Котельничского района</c:v>
                </c:pt>
                <c:pt idx="4">
                  <c:v>Подготовка проектно-сметной документации на содержание, ремонт, ликвидацию аварийных ситуаций, проведение экспертизы смет в КОГАУ «Управление государственной экспертизы и ценообразования в строительстве», в отношении автомобильных дорог общего пользования</c:v>
                </c:pt>
                <c:pt idx="5">
                  <c:v>Разработка проекта «Организация дорожного движения»</c:v>
                </c:pt>
                <c:pt idx="6">
                  <c:v>Разработка проекта «КСОДД» (Комплексная схема организации дорожного движения)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0.88300000000000001</c:v>
                </c:pt>
                <c:pt idx="1">
                  <c:v>8.3000000000000004E-2</c:v>
                </c:pt>
                <c:pt idx="2">
                  <c:v>3.0000000000000001E-3</c:v>
                </c:pt>
                <c:pt idx="3">
                  <c:v>1.6E-2</c:v>
                </c:pt>
                <c:pt idx="4">
                  <c:v>1E-3</c:v>
                </c:pt>
                <c:pt idx="5">
                  <c:v>7.0000000000000001E-3</c:v>
                </c:pt>
                <c:pt idx="6">
                  <c:v>7.0000000000000001E-3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overlap val="100"/>
        <c:axId val="178340224"/>
        <c:axId val="178341760"/>
      </c:barChart>
      <c:catAx>
        <c:axId val="178340224"/>
        <c:scaling>
          <c:orientation val="minMax"/>
        </c:scaling>
        <c:axPos val="b"/>
        <c:tickLblPos val="nextTo"/>
        <c:crossAx val="178341760"/>
        <c:crosses val="autoZero"/>
        <c:auto val="1"/>
        <c:lblAlgn val="ctr"/>
        <c:lblOffset val="100"/>
      </c:catAx>
      <c:valAx>
        <c:axId val="178341760"/>
        <c:scaling>
          <c:orientation val="minMax"/>
        </c:scaling>
        <c:delete val="1"/>
        <c:axPos val="l"/>
        <c:numFmt formatCode="0%" sourceLinked="1"/>
        <c:tickLblPos val="none"/>
        <c:crossAx val="17834022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731E-2"/>
          <c:y val="4.5132484825930345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31281.46000000001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135993.04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573.1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20900.8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Профессиональная подготовка</c:v>
                </c:pt>
              </c:strCache>
            </c:strRef>
          </c:tx>
          <c:dLbls>
            <c:dLbl>
              <c:idx val="0"/>
              <c:layout>
                <c:manualLayout>
                  <c:x val="-6.3868492435921777E-3"/>
                  <c:y val="-5.9768326797079024E-3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43.94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6652.3</c:v>
                </c:pt>
              </c:numCache>
            </c:numRef>
          </c:val>
        </c:ser>
        <c:axId val="178521600"/>
        <c:axId val="178523136"/>
      </c:barChart>
      <c:catAx>
        <c:axId val="178521600"/>
        <c:scaling>
          <c:orientation val="minMax"/>
        </c:scaling>
        <c:delete val="1"/>
        <c:axPos val="b"/>
        <c:tickLblPos val="none"/>
        <c:crossAx val="178523136"/>
        <c:crosses val="autoZero"/>
        <c:auto val="1"/>
        <c:lblAlgn val="ctr"/>
        <c:lblOffset val="100"/>
      </c:catAx>
      <c:valAx>
        <c:axId val="178523136"/>
        <c:scaling>
          <c:orientation val="minMax"/>
        </c:scaling>
        <c:delete val="1"/>
        <c:axPos val="l"/>
        <c:numFmt formatCode="General" sourceLinked="1"/>
        <c:tickLblPos val="none"/>
        <c:crossAx val="1785216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738E-2"/>
          <c:y val="4.5132484825930408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dLbl>
              <c:idx val="0"/>
              <c:layout>
                <c:manualLayout>
                  <c:x val="-1.0519384243287832E-2"/>
                  <c:y val="1.195384685616180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31016.3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129317.2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573.1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20332.599999999988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spPr>
            <a:solidFill>
              <a:srgbClr val="4F81BD"/>
            </a:solidFill>
          </c:spPr>
          <c:invertIfNegative val="1"/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6252.3</c:v>
                </c:pt>
              </c:numCache>
            </c:numRef>
          </c:val>
        </c:ser>
        <c:axId val="178638208"/>
        <c:axId val="178648192"/>
      </c:barChart>
      <c:catAx>
        <c:axId val="178638208"/>
        <c:scaling>
          <c:orientation val="minMax"/>
        </c:scaling>
        <c:delete val="1"/>
        <c:axPos val="b"/>
        <c:tickLblPos val="none"/>
        <c:crossAx val="178648192"/>
        <c:crosses val="autoZero"/>
        <c:auto val="1"/>
        <c:lblAlgn val="ctr"/>
        <c:lblOffset val="100"/>
      </c:catAx>
      <c:valAx>
        <c:axId val="178648192"/>
        <c:scaling>
          <c:orientation val="minMax"/>
        </c:scaling>
        <c:delete val="1"/>
        <c:axPos val="l"/>
        <c:numFmt formatCode="General" sourceLinked="1"/>
        <c:tickLblPos val="none"/>
        <c:crossAx val="1786382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738E-2"/>
          <c:y val="4.5132484825930408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dLbl>
              <c:idx val="0"/>
              <c:layout>
                <c:manualLayout>
                  <c:x val="-1.0519384243287832E-2"/>
                  <c:y val="5.976923428080989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31294.1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130263.3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563.1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20443.3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spPr>
            <a:solidFill>
              <a:srgbClr val="4F81BD"/>
            </a:solidFill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6252.3</c:v>
                </c:pt>
              </c:numCache>
            </c:numRef>
          </c:val>
        </c:ser>
        <c:axId val="178689536"/>
        <c:axId val="178691072"/>
      </c:barChart>
      <c:catAx>
        <c:axId val="178689536"/>
        <c:scaling>
          <c:orientation val="minMax"/>
        </c:scaling>
        <c:delete val="1"/>
        <c:axPos val="b"/>
        <c:tickLblPos val="none"/>
        <c:crossAx val="178691072"/>
        <c:crosses val="autoZero"/>
        <c:auto val="1"/>
        <c:lblAlgn val="ctr"/>
        <c:lblOffset val="100"/>
      </c:catAx>
      <c:valAx>
        <c:axId val="178691072"/>
        <c:scaling>
          <c:orientation val="minMax"/>
        </c:scaling>
        <c:delete val="1"/>
        <c:axPos val="l"/>
        <c:numFmt formatCode="General" sourceLinked="1"/>
        <c:tickLblPos val="none"/>
        <c:crossAx val="1786895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2564122588450142E-4"/>
          <c:y val="3.9155437188417602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dLbl>
              <c:idx val="0"/>
              <c:layout>
                <c:manualLayout>
                  <c:x val="-2.806997897330184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2799,4</a:t>
                    </a:r>
                    <a:endParaRPr lang="en-US" sz="1600" dirty="0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2799.4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3274.8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3581.6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496.5</c:v>
                </c:pt>
              </c:numCache>
            </c:numRef>
          </c:val>
        </c:ser>
        <c:axId val="178914048"/>
        <c:axId val="178915584"/>
      </c:barChart>
      <c:catAx>
        <c:axId val="178914048"/>
        <c:scaling>
          <c:orientation val="minMax"/>
        </c:scaling>
        <c:delete val="1"/>
        <c:axPos val="b"/>
        <c:tickLblPos val="none"/>
        <c:crossAx val="178915584"/>
        <c:crosses val="autoZero"/>
        <c:auto val="1"/>
        <c:lblAlgn val="ctr"/>
        <c:lblOffset val="100"/>
      </c:catAx>
      <c:valAx>
        <c:axId val="178915584"/>
        <c:scaling>
          <c:orientation val="minMax"/>
        </c:scaling>
        <c:delete val="1"/>
        <c:axPos val="l"/>
        <c:numFmt formatCode="General" sourceLinked="1"/>
        <c:tickLblPos val="none"/>
        <c:crossAx val="1789140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2577.8000000000002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3129.1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3337.4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180</c:v>
                </c:pt>
              </c:numCache>
            </c:numRef>
          </c:val>
        </c:ser>
        <c:axId val="179053696"/>
        <c:axId val="179055232"/>
      </c:barChart>
      <c:catAx>
        <c:axId val="179053696"/>
        <c:scaling>
          <c:orientation val="minMax"/>
        </c:scaling>
        <c:delete val="1"/>
        <c:axPos val="b"/>
        <c:tickLblPos val="none"/>
        <c:crossAx val="179055232"/>
        <c:crosses val="autoZero"/>
        <c:auto val="1"/>
        <c:lblAlgn val="ctr"/>
        <c:lblOffset val="100"/>
      </c:catAx>
      <c:valAx>
        <c:axId val="179055232"/>
        <c:scaling>
          <c:orientation val="minMax"/>
        </c:scaling>
        <c:delete val="1"/>
        <c:axPos val="l"/>
        <c:numFmt formatCode="General" sourceLinked="1"/>
        <c:tickLblPos val="none"/>
        <c:crossAx val="1790536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1958481480444587E-2"/>
          <c:y val="3.9155437188417602E-2"/>
          <c:w val="0.91804151851955829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2573.9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3118.2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3594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180</c:v>
                </c:pt>
              </c:numCache>
            </c:numRef>
          </c:val>
        </c:ser>
        <c:axId val="179103232"/>
        <c:axId val="179104768"/>
      </c:barChart>
      <c:catAx>
        <c:axId val="179103232"/>
        <c:scaling>
          <c:orientation val="minMax"/>
        </c:scaling>
        <c:delete val="1"/>
        <c:axPos val="b"/>
        <c:tickLblPos val="none"/>
        <c:crossAx val="179104768"/>
        <c:crosses val="autoZero"/>
        <c:auto val="1"/>
        <c:lblAlgn val="ctr"/>
        <c:lblOffset val="100"/>
      </c:catAx>
      <c:valAx>
        <c:axId val="179104768"/>
        <c:scaling>
          <c:orientation val="minMax"/>
        </c:scaling>
        <c:delete val="1"/>
        <c:axPos val="l"/>
        <c:numFmt formatCode="General" sourceLinked="1"/>
        <c:tickLblPos val="none"/>
        <c:crossAx val="1791032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соц. политики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86.9</c:v>
                </c:pt>
                <c:pt idx="1">
                  <c:v>86.9</c:v>
                </c:pt>
                <c:pt idx="2">
                  <c:v>86.9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Охрана семьи и детства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7098</c:v>
                </c:pt>
                <c:pt idx="1">
                  <c:v>5019.5</c:v>
                </c:pt>
                <c:pt idx="2">
                  <c:v>5019.5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Социальное обеспечение населения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9388</c:v>
                </c:pt>
                <c:pt idx="1">
                  <c:v>10691</c:v>
                </c:pt>
                <c:pt idx="2">
                  <c:v>11134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2319</c:v>
                </c:pt>
                <c:pt idx="1">
                  <c:v>2319</c:v>
                </c:pt>
                <c:pt idx="2">
                  <c:v>2319</c:v>
                </c:pt>
              </c:numCache>
            </c:numRef>
          </c:val>
        </c:ser>
        <c:overlap val="100"/>
        <c:axId val="179165440"/>
        <c:axId val="179204096"/>
      </c:barChart>
      <c:catAx>
        <c:axId val="179165440"/>
        <c:scaling>
          <c:orientation val="minMax"/>
        </c:scaling>
        <c:axPos val="b"/>
        <c:tickLblPos val="nextTo"/>
        <c:crossAx val="179204096"/>
        <c:crosses val="autoZero"/>
        <c:auto val="1"/>
        <c:lblAlgn val="ctr"/>
        <c:lblOffset val="100"/>
      </c:catAx>
      <c:valAx>
        <c:axId val="179204096"/>
        <c:scaling>
          <c:orientation val="minMax"/>
        </c:scaling>
        <c:delete val="1"/>
        <c:axPos val="l"/>
        <c:numFmt formatCode="General" sourceLinked="1"/>
        <c:tickLblPos val="none"/>
        <c:crossAx val="179165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0.26</c:v>
                </c:pt>
                <c:pt idx="1">
                  <c:v>0.74000000000000365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соц. политики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70</c:v>
                </c:pt>
                <c:pt idx="2">
                  <c:v>70</c:v>
                </c:pt>
              </c:numCache>
            </c:numRef>
          </c:val>
        </c:ser>
        <c:overlap val="100"/>
        <c:axId val="179295744"/>
        <c:axId val="179311744"/>
      </c:barChart>
      <c:catAx>
        <c:axId val="179295744"/>
        <c:scaling>
          <c:orientation val="minMax"/>
        </c:scaling>
        <c:axPos val="b"/>
        <c:tickLblPos val="nextTo"/>
        <c:crossAx val="179311744"/>
        <c:crosses val="autoZero"/>
        <c:auto val="1"/>
        <c:lblAlgn val="ctr"/>
        <c:lblOffset val="100"/>
      </c:catAx>
      <c:valAx>
        <c:axId val="179311744"/>
        <c:scaling>
          <c:orientation val="minMax"/>
        </c:scaling>
        <c:delete val="1"/>
        <c:axPos val="l"/>
        <c:numFmt formatCode="General" sourceLinked="1"/>
        <c:tickLblPos val="none"/>
        <c:crossAx val="1792957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0.6780000000000006</c:v>
                </c:pt>
                <c:pt idx="1">
                  <c:v>0.15500000000000008</c:v>
                </c:pt>
                <c:pt idx="2">
                  <c:v>5.7000000000000023E-2</c:v>
                </c:pt>
                <c:pt idx="3">
                  <c:v>0.11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0.70600000000000029</c:v>
                </c:pt>
                <c:pt idx="1">
                  <c:v>0.15800000000000008</c:v>
                </c:pt>
                <c:pt idx="2">
                  <c:v>6.0000000000000026E-2</c:v>
                </c:pt>
                <c:pt idx="3">
                  <c:v>7.5999999999999998E-2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0.70700000000000029</c:v>
                </c:pt>
                <c:pt idx="1">
                  <c:v>0.15700000000000008</c:v>
                </c:pt>
                <c:pt idx="2">
                  <c:v>6.0000000000000026E-2</c:v>
                </c:pt>
                <c:pt idx="3">
                  <c:v>7.5999999999999998E-2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0.23</c:v>
                </c:pt>
                <c:pt idx="1">
                  <c:v>0.77000000000000712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0.23869</cdr:x>
      <cdr:y>0.02381</cdr:y>
    </cdr:from>
    <cdr:to>
      <cdr:x>0.37547</cdr:x>
      <cdr:y>0.21921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357295" y="60019"/>
          <a:ext cx="777791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19003,5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15%</a:t>
          </a:r>
        </a:p>
        <a:p xmlns:a="http://schemas.openxmlformats.org/drawingml/2006/main">
          <a:r>
            <a:rPr lang="ru-RU" sz="1200" dirty="0" smtClean="0"/>
            <a:t>55861,86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0 %</a:t>
          </a:r>
        </a:p>
        <a:p xmlns:a="http://schemas.openxmlformats.org/drawingml/2006/main">
          <a:r>
            <a:rPr lang="ru-RU" sz="1200" dirty="0" smtClean="0"/>
            <a:t>100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30%</a:t>
          </a:r>
        </a:p>
        <a:p xmlns:a="http://schemas.openxmlformats.org/drawingml/2006/main">
          <a:r>
            <a:rPr lang="ru-RU" sz="1200" dirty="0" smtClean="0"/>
            <a:t>113469,96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13%</a:t>
          </a:r>
        </a:p>
        <a:p xmlns:a="http://schemas.openxmlformats.org/drawingml/2006/main">
          <a:r>
            <a:rPr lang="ru-RU" sz="1200" dirty="0" smtClean="0"/>
            <a:t>49347,4</a:t>
          </a:r>
        </a:p>
        <a:p xmlns:a="http://schemas.openxmlformats.org/drawingml/2006/main">
          <a:r>
            <a:rPr lang="ru-RU" sz="1200" dirty="0" smtClean="0"/>
            <a:t> тыс. руб.</a:t>
          </a:r>
          <a:endParaRPr lang="ru-RU" sz="12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0 %</a:t>
          </a:r>
        </a:p>
        <a:p xmlns:a="http://schemas.openxmlformats.org/drawingml/2006/main">
          <a:r>
            <a:rPr lang="ru-RU" sz="1200" dirty="0" smtClean="0"/>
            <a:t>100 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29%</a:t>
          </a:r>
        </a:p>
        <a:p xmlns:a="http://schemas.openxmlformats.org/drawingml/2006/main">
          <a:r>
            <a:rPr lang="ru-RU" sz="1200" dirty="0" smtClean="0"/>
            <a:t>107759,25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13%</a:t>
          </a:r>
        </a:p>
        <a:p xmlns:a="http://schemas.openxmlformats.org/drawingml/2006/main">
          <a:r>
            <a:rPr lang="ru-RU" sz="1200" dirty="0" smtClean="0"/>
            <a:t>48080,7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0%</a:t>
          </a:r>
        </a:p>
        <a:p xmlns:a="http://schemas.openxmlformats.org/drawingml/2006/main">
          <a:r>
            <a:rPr lang="ru-RU" sz="1200" dirty="0" smtClean="0"/>
            <a:t>100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30%</a:t>
          </a:r>
        </a:p>
        <a:p xmlns:a="http://schemas.openxmlformats.org/drawingml/2006/main">
          <a:r>
            <a:rPr lang="ru-RU" sz="1200" dirty="0" smtClean="0"/>
            <a:t>111460,26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12%</a:t>
          </a:r>
        </a:p>
        <a:p xmlns:a="http://schemas.openxmlformats.org/drawingml/2006/main">
          <a:r>
            <a:rPr lang="ru-RU" sz="1200" dirty="0" smtClean="0"/>
            <a:t>45590,2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0.27826</cdr:x>
      <cdr:y>0.02778</cdr:y>
    </cdr:from>
    <cdr:to>
      <cdr:x>0.38261</cdr:x>
      <cdr:y>0.21926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2286009" y="71444"/>
          <a:ext cx="857274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5957,1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0 %</a:t>
          </a:r>
        </a:p>
        <a:p xmlns:a="http://schemas.openxmlformats.org/drawingml/2006/main">
          <a:r>
            <a:rPr lang="ru-RU" sz="1200" dirty="0" smtClean="0"/>
            <a:t>100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0.10667</cdr:x>
      <cdr:y>1.62769E-7</cdr:y>
    </cdr:from>
    <cdr:to>
      <cdr:x>0.34667</cdr:x>
      <cdr:y>0.04651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22" y="1"/>
          <a:ext cx="1285866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50680,75тыс. рублей</a:t>
          </a:r>
        </a:p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0.01205</cdr:y>
    </cdr:from>
    <cdr:to>
      <cdr:x>0.73333</cdr:x>
      <cdr:y>0.05814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34" y="74031"/>
          <a:ext cx="1643038" cy="2831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42789,72тыс. рублей </a:t>
          </a:r>
        </a:p>
      </cdr:txBody>
    </cdr:sp>
  </cdr:relSizeAnchor>
  <cdr:relSizeAnchor xmlns:cdr="http://schemas.openxmlformats.org/drawingml/2006/chartDrawing">
    <cdr:from>
      <cdr:x>0.69333</cdr:x>
      <cdr:y>0</cdr:y>
    </cdr:from>
    <cdr:to>
      <cdr:x>0.92</cdr:x>
      <cdr:y>0.10423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714776" y="0"/>
          <a:ext cx="1214428" cy="640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45574,53тыс. рублей</a:t>
          </a:r>
          <a:endParaRPr lang="ru-RU" sz="1200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0.05</cdr:y>
    </cdr:from>
    <cdr:to>
      <cdr:x>0.25333</cdr:x>
      <cdr:y>0.15422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8575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400" dirty="0" smtClean="0"/>
        </a:p>
      </cdr:txBody>
    </cdr:sp>
  </cdr:relSizeAnchor>
  <cdr:relSizeAnchor xmlns:cdr="http://schemas.openxmlformats.org/drawingml/2006/chartDrawing">
    <cdr:from>
      <cdr:x>0.42667</cdr:x>
      <cdr:y>0.05</cdr:y>
    </cdr:from>
    <cdr:to>
      <cdr:x>0.57333</cdr:x>
      <cdr:y>0.15422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28575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0.05</cdr:y>
    </cdr:from>
    <cdr:to>
      <cdr:x>0.89333</cdr:x>
      <cdr:y>0.15423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285752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00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0.07177</cdr:x>
      <cdr:y>0.12627</cdr:y>
    </cdr:from>
    <cdr:to>
      <cdr:x>0.28708</cdr:x>
      <cdr:y>0.23676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4" y="571504"/>
          <a:ext cx="1285872" cy="500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168,2</a:t>
          </a:r>
          <a:r>
            <a:rPr lang="ru-RU" sz="1400" dirty="0" smtClean="0"/>
            <a:t>тыс. руб.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0.38278</cdr:x>
      <cdr:y>0.15784</cdr:y>
    </cdr:from>
    <cdr:to>
      <cdr:x>0.6579</cdr:x>
      <cdr:y>0.23676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34" y="714380"/>
          <a:ext cx="1643068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168,2</a:t>
          </a:r>
          <a:r>
            <a:rPr lang="ru-RU" sz="1400" dirty="0" smtClean="0"/>
            <a:t>тыс. руб.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0.68182</cdr:x>
      <cdr:y>0.14206</cdr:y>
    </cdr:from>
    <cdr:to>
      <cdr:x>0.95694</cdr:x>
      <cdr:y>0.23676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71957" y="642942"/>
          <a:ext cx="1643069" cy="428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168,2</a:t>
          </a:r>
          <a:r>
            <a:rPr lang="ru-RU" sz="1400" dirty="0" smtClean="0"/>
            <a:t>тыс. руб.</a:t>
          </a:r>
          <a:endParaRPr lang="ru-RU" sz="1400" dirty="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0.10667</cdr:x>
      <cdr:y>0</cdr:y>
    </cdr:from>
    <cdr:to>
      <cdr:x>0.25333</cdr:x>
      <cdr:y>0.075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22" y="0"/>
          <a:ext cx="78578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18891,9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</cdr:y>
    </cdr:from>
    <cdr:to>
      <cdr:x>0.57333</cdr:x>
      <cdr:y>0.0875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34" y="0"/>
          <a:ext cx="78578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18116,4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</cdr:y>
    </cdr:from>
    <cdr:to>
      <cdr:x>0.89333</cdr:x>
      <cdr:y>0.0875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46" y="0"/>
          <a:ext cx="78578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18559,4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0.0375</cdr:y>
    </cdr:from>
    <cdr:to>
      <cdr:x>0.25333</cdr:x>
      <cdr:y>0.14172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14314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70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0.0375</cdr:y>
    </cdr:from>
    <cdr:to>
      <cdr:x>0.57333</cdr:x>
      <cdr:y>0.14172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214314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70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0.0375</cdr:y>
    </cdr:from>
    <cdr:to>
      <cdr:x>0.89333</cdr:x>
      <cdr:y>0.14173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214314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70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0.3552</cdr:x>
      <cdr:y>0</cdr:y>
    </cdr:from>
    <cdr:to>
      <cdr:x>0.62842</cdr:x>
      <cdr:y>0.12901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8694" y="0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2021</a:t>
          </a:r>
          <a:endParaRPr lang="ru-RU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0.18881</cdr:x>
      <cdr:y>0.14</cdr:y>
    </cdr:from>
    <cdr:to>
      <cdr:x>0.29316</cdr:x>
      <cdr:y>0.33148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551144" y="360040"/>
          <a:ext cx="857274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6589,0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0.03125</cdr:x>
      <cdr:y>0.08571</cdr:y>
    </cdr:from>
    <cdr:to>
      <cdr:x>0.14236</cdr:x>
      <cdr:y>0.14286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7148" y="428628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392505,87</a:t>
          </a:r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0.14757</cdr:x>
      <cdr:y>0.0274</cdr:y>
    </cdr:from>
    <cdr:to>
      <cdr:x>0.25869</cdr:x>
      <cdr:y>0.08454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14446" y="142876"/>
          <a:ext cx="914473" cy="297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451266,53</a:t>
          </a:r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0.2691</cdr:x>
      <cdr:y>0.12329</cdr:y>
    </cdr:from>
    <cdr:to>
      <cdr:x>0.38021</cdr:x>
      <cdr:y>0.17808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214578" y="642942"/>
          <a:ext cx="914391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384626,3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0.39063</cdr:x>
      <cdr:y>0.12329</cdr:y>
    </cdr:from>
    <cdr:to>
      <cdr:x>0.50174</cdr:x>
      <cdr:y>0.18044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214710" y="642942"/>
          <a:ext cx="914390" cy="298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369651,95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0.52084</cdr:x>
      <cdr:y>0.10959</cdr:y>
    </cdr:from>
    <cdr:to>
      <cdr:x>0.63195</cdr:x>
      <cdr:y>0.16674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286280" y="571504"/>
          <a:ext cx="914391" cy="298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372354,36</a:t>
          </a:r>
        </a:p>
        <a:p xmlns:a="http://schemas.openxmlformats.org/drawingml/2006/main">
          <a:endParaRPr lang="ru-RU" sz="1400" b="1" dirty="0" smtClean="0"/>
        </a:p>
        <a:p xmlns:a="http://schemas.openxmlformats.org/drawingml/2006/main">
          <a:endParaRPr lang="ru-RU" sz="1400" b="1" dirty="0" smtClean="0"/>
        </a:p>
        <a:p xmlns:a="http://schemas.openxmlformats.org/drawingml/2006/main">
          <a:endParaRPr lang="ru-RU" sz="1400" b="1" dirty="0" smtClean="0"/>
        </a:p>
        <a:p xmlns:a="http://schemas.openxmlformats.org/drawingml/2006/main"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0.32118</cdr:x>
      <cdr:y>0.13636</cdr:y>
    </cdr:from>
    <cdr:to>
      <cdr:x>0.43229</cdr:x>
      <cdr:y>0.71818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3206" y="2143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0.27778</cdr:x>
      <cdr:y>0.09091</cdr:y>
    </cdr:from>
    <cdr:to>
      <cdr:x>0.38889</cdr:x>
      <cdr:y>0.67272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16" y="1428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25%</a:t>
          </a:r>
        </a:p>
        <a:p xmlns:a="http://schemas.openxmlformats.org/drawingml/2006/main">
          <a:r>
            <a:rPr lang="ru-RU" sz="1200" dirty="0" smtClean="0"/>
            <a:t>95750,13 тыс. руб.</a:t>
          </a:r>
          <a:endParaRPr lang="ru-RU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18%</a:t>
          </a:r>
        </a:p>
        <a:p xmlns:a="http://schemas.openxmlformats.org/drawingml/2006/main">
          <a:r>
            <a:rPr lang="ru-RU" sz="1200" dirty="0" smtClean="0"/>
            <a:t>70734,26 тыс. руб.</a:t>
          </a:r>
          <a:endParaRPr lang="ru-RU" sz="12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0.31858</cdr:x>
      <cdr:y>0.28195</cdr:y>
    </cdr:from>
    <cdr:to>
      <cdr:x>0.44248</cdr:x>
      <cdr:y>0.87691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422980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0 %</a:t>
          </a:r>
        </a:p>
        <a:p xmlns:a="http://schemas.openxmlformats.org/drawingml/2006/main">
          <a:r>
            <a:rPr lang="ru-RU" sz="1200" dirty="0" smtClean="0"/>
            <a:t>99,89</a:t>
          </a:r>
        </a:p>
        <a:p xmlns:a="http://schemas.openxmlformats.org/drawingml/2006/main">
          <a:r>
            <a:rPr lang="ru-RU" sz="1200" dirty="0" smtClean="0"/>
            <a:t> тыс. руб.</a:t>
          </a:r>
          <a:endParaRPr lang="ru-RU" sz="12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32%</a:t>
          </a:r>
        </a:p>
        <a:p xmlns:a="http://schemas.openxmlformats.org/drawingml/2006/main">
          <a:r>
            <a:rPr lang="ru-RU" sz="1200" dirty="0" smtClean="0"/>
            <a:t>122637,48 тыс. руб.</a:t>
          </a:r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EA416-6826-45AE-B963-C09DF4F0C9EC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3D92C-48F8-47F2-82A5-02E01A07D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D92C-48F8-47F2-82A5-02E01A07D72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D92C-48F8-47F2-82A5-02E01A07D72E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7F3A2-D166-42DA-931F-370A73057F86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2.xml"/><Relationship Id="rId4" Type="http://schemas.openxmlformats.org/officeDocument/2006/relationships/chart" Target="../charts/chart4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6.xml"/><Relationship Id="rId4" Type="http://schemas.openxmlformats.org/officeDocument/2006/relationships/chart" Target="../charts/char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0.xml"/><Relationship Id="rId4" Type="http://schemas.openxmlformats.org/officeDocument/2006/relationships/chart" Target="../charts/chart4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4.xml"/><Relationship Id="rId4" Type="http://schemas.openxmlformats.org/officeDocument/2006/relationships/chart" Target="../charts/chart5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8.xml"/><Relationship Id="rId4" Type="http://schemas.openxmlformats.org/officeDocument/2006/relationships/chart" Target="../charts/chart5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4.xml"/><Relationship Id="rId4" Type="http://schemas.openxmlformats.org/officeDocument/2006/relationships/chart" Target="../charts/chart6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71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70.xml"/><Relationship Id="rId5" Type="http://schemas.openxmlformats.org/officeDocument/2006/relationships/chart" Target="../charts/chart69.xml"/><Relationship Id="rId4" Type="http://schemas.openxmlformats.org/officeDocument/2006/relationships/chart" Target="../charts/chart6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4.xml"/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7.xml"/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7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2.xml"/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telnich-msu.ru/" TargetMode="External"/><Relationship Id="rId2" Type="http://schemas.openxmlformats.org/officeDocument/2006/relationships/hyperlink" Target="mailto:fo13@depfin.kirov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11" Type="http://schemas.openxmlformats.org/officeDocument/2006/relationships/chart" Target="../charts/chart11.xml"/><Relationship Id="rId5" Type="http://schemas.openxmlformats.org/officeDocument/2006/relationships/chart" Target="../charts/chart5.xml"/><Relationship Id="rId10" Type="http://schemas.openxmlformats.org/officeDocument/2006/relationships/chart" Target="../charts/chart10.xml"/><Relationship Id="rId4" Type="http://schemas.openxmlformats.org/officeDocument/2006/relationships/chart" Target="../charts/chart4.xml"/><Relationship Id="rId9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 проекту решения </a:t>
            </a:r>
            <a:r>
              <a:rPr lang="ru-RU" dirty="0" err="1" smtClean="0">
                <a:solidFill>
                  <a:schemeClr val="tx1"/>
                </a:solidFill>
              </a:rPr>
              <a:t>Котельничской</a:t>
            </a:r>
            <a:r>
              <a:rPr lang="ru-RU" dirty="0" smtClean="0">
                <a:solidFill>
                  <a:schemeClr val="tx1"/>
                </a:solidFill>
              </a:rPr>
              <a:t> районной Думы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«О бюджете Котельничского муниципального района на 2021 год и на плановый период 2022 и 2023 годов»</a:t>
            </a:r>
            <a:endParaRPr lang="ru-RU" dirty="0">
              <a:solidFill>
                <a:schemeClr val="tx1"/>
              </a:solidFill>
            </a:endParaRPr>
          </a:p>
        </p:txBody>
      </p:sp>
    </p:spTree>
    <p:controls>
      <p:control spid="1026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Доходы от акцизов на нефтепродукты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620688"/>
          <a:ext cx="82153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764704"/>
            <a:ext cx="7541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5792,8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692696"/>
            <a:ext cx="9217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5977,0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476672"/>
            <a:ext cx="7541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6251,0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308304" y="476672"/>
            <a:ext cx="7541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6455,0 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4000504"/>
            <a:ext cx="3071834" cy="2643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Акциз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один из видов налога, представляющий не связанный с получением дохода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винно-водочные изделия, табачные изделия, деликатесы, предметы 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роскоши, </a:t>
            </a:r>
            <a:r>
              <a:rPr lang="ru-RU" sz="1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нефтепродукты. 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Плательщики акциза являются потребители, приобретающие товары, которые облагаются акцизным сбором.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10,7%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10,8%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10,6%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акцизов в общем объеме налоговых и неналоговых доходов районного бюджета в 2021, 2022 и 2023 годах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Налоги на совокупный доход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196752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налогов на совокупный доход  в общем объеме налоговых и неналоговых доходов районного бюджета в 2021, 2022 и 2023 годах</a:t>
            </a:r>
            <a:endParaRPr lang="ru-RU" sz="16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568844" y="1275030"/>
            <a:ext cx="2143140" cy="2357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районный бюджет от субъектов малого и среднего бизнеса поступают платежи по налогу, взимаемому в связи с применением упрощенной системы налогообложения, единому налогу на вмененный доход, единому сельхоз налогу, налогам на патентной системе налогообложения</a:t>
            </a: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96614" y="2060848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354002" y="2060848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139952" y="2060848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99592" y="3429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56980" y="3429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542930" y="3429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</a:t>
            </a:r>
            <a:endParaRPr lang="ru-RU" dirty="0"/>
          </a:p>
        </p:txBody>
      </p:sp>
      <p:graphicFrame>
        <p:nvGraphicFramePr>
          <p:cNvPr id="13" name="Содержимое 32"/>
          <p:cNvGraphicFramePr>
            <a:graphicFrameLocks/>
          </p:cNvGraphicFramePr>
          <p:nvPr/>
        </p:nvGraphicFramePr>
        <p:xfrm>
          <a:off x="428596" y="3714752"/>
          <a:ext cx="8229600" cy="2810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360710" y="2060848"/>
            <a:ext cx="85725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36,7%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218098" y="2060848"/>
            <a:ext cx="85725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36,6%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4048" y="2060848"/>
            <a:ext cx="93838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36,6%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Налоги на имущество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153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1124744"/>
            <a:ext cx="7777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6501,25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620688"/>
            <a:ext cx="7777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10510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620688"/>
            <a:ext cx="7777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10846,3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620688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11182,5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3500438"/>
            <a:ext cx="3143272" cy="2786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имущество организаций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Объектами налогообложения для российских организаций признается недвижимое имущество (в том числе имущество, переданное во временное владение, в пользование, распоряжение,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доверительное управление, внесенное в совместную деятельность или полученное по концессионному соглашению)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18,8%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18,7%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18,5%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Объем и структура неналоговых доходов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980728"/>
          <a:ext cx="2786050" cy="5734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357298"/>
            <a:ext cx="2792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15892,7 тыс. руб. – всего неналоговых доходов.</a:t>
            </a:r>
          </a:p>
          <a:p>
            <a:r>
              <a:rPr lang="ru-RU" sz="1000" dirty="0" smtClean="0"/>
              <a:t>Это составляет 4,1% в общем объеме доходов.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134076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16372,9 тыс. руб. – всего неналоговых доходов.</a:t>
            </a:r>
          </a:p>
          <a:p>
            <a:r>
              <a:rPr lang="ru-RU" sz="1000" dirty="0" smtClean="0"/>
              <a:t>Это составляет 4,6% в общем объеме доходов.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215074" y="1357298"/>
            <a:ext cx="2725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16870,6 тыс. руб. – всего налоговых доходов.</a:t>
            </a:r>
          </a:p>
          <a:p>
            <a:r>
              <a:rPr lang="ru-RU" sz="1000" dirty="0" smtClean="0"/>
              <a:t>Это составляет 4,5% в общем объеме доходов.</a:t>
            </a:r>
            <a:endParaRPr lang="ru-RU" sz="1000" dirty="0"/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3203848" y="908720"/>
          <a:ext cx="2880320" cy="584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6228184" y="980728"/>
          <a:ext cx="27146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Объем и структура безвозмездных поступлений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836712"/>
          <a:ext cx="278605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1196752"/>
            <a:ext cx="30003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312765,5тыс. руб. – всего безвозмездных поступлений.</a:t>
            </a:r>
          </a:p>
          <a:p>
            <a:r>
              <a:rPr lang="ru-RU" sz="1000" dirty="0" smtClean="0"/>
              <a:t>Это составляет 81,3% в общем объеме доходов.</a:t>
            </a:r>
            <a:endParaRPr lang="ru-RU" sz="1000" dirty="0"/>
          </a:p>
        </p:txBody>
      </p:sp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3059832" y="836712"/>
          <a:ext cx="278605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131840" y="1196752"/>
            <a:ext cx="30832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369651,95 тыс. руб. – всего безвозмездных поступлений.</a:t>
            </a:r>
          </a:p>
          <a:p>
            <a:r>
              <a:rPr lang="ru-RU" sz="1000" dirty="0" smtClean="0"/>
              <a:t>Это составляет 79,9% в общем объеме доходов.</a:t>
            </a:r>
            <a:endParaRPr lang="ru-RU" sz="1000" dirty="0"/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6012160" y="836712"/>
          <a:ext cx="278605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84168" y="1196752"/>
            <a:ext cx="28455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372354,36 тыс. руб. – всего безвозмездных поступлений.</a:t>
            </a:r>
          </a:p>
          <a:p>
            <a:r>
              <a:rPr lang="ru-RU" sz="1000" dirty="0" smtClean="0"/>
              <a:t>Это составляет  79,2% в общем объеме доходов.</a:t>
            </a:r>
            <a:endParaRPr lang="ru-RU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РАСХОДЫ</a:t>
            </a:r>
            <a:endParaRPr lang="ru-RU" sz="7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Расходы районного бюджета, тыс. рублей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35834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Расходы районного бюджета по разделам бюджетной классификации расходов бюджетов, тыс. рублей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2019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229600" cy="1571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71472" y="2285992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64331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57%</a:t>
            </a:r>
          </a:p>
          <a:p>
            <a:r>
              <a:rPr lang="ru-RU" sz="1200" dirty="0" smtClean="0"/>
              <a:t>223794,13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390378,41</a:t>
            </a:r>
            <a:r>
              <a:rPr lang="ru-RU" dirty="0" smtClean="0">
                <a:solidFill>
                  <a:schemeClr val="bg1"/>
                </a:solidFill>
              </a:rPr>
              <a:t>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2019 г. (отчет)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2020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53%</a:t>
            </a:r>
          </a:p>
          <a:p>
            <a:r>
              <a:rPr lang="ru-RU" sz="1200" dirty="0" smtClean="0"/>
              <a:t>205023,15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383622,49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2020г. (первоначальный план)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проекта районного бюджета основывается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/>
            </a:pPr>
            <a:r>
              <a:rPr lang="ru-RU" dirty="0" smtClean="0"/>
              <a:t>Проекте основных направлений бюджетной политики и основных направлений налоговой политики Котельничского района на 2021 год и на плановый период 2022 и 2023 годов;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Бюджетном прогнозе;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Прогнозе социально-экономического развития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Муниципальных программах (проектах муниципальных программ, проектах изменений муниципальных программ)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2021году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57%</a:t>
            </a:r>
          </a:p>
          <a:p>
            <a:r>
              <a:rPr lang="ru-RU" sz="1200" dirty="0" smtClean="0"/>
              <a:t>219380,84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382298,2 </a:t>
            </a:r>
            <a:r>
              <a:rPr lang="ru-RU" dirty="0" smtClean="0">
                <a:solidFill>
                  <a:schemeClr val="bg1"/>
                </a:solidFill>
              </a:rPr>
              <a:t>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2021г. 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2022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58%</a:t>
            </a:r>
          </a:p>
          <a:p>
            <a:r>
              <a:rPr lang="ru-RU" sz="1200" dirty="0" smtClean="0"/>
              <a:t>211434,9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367374,85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2022г. 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2023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58%</a:t>
            </a:r>
          </a:p>
          <a:p>
            <a:r>
              <a:rPr lang="ru-RU" sz="1200" dirty="0" smtClean="0"/>
              <a:t>212926,8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370077,26 </a:t>
            </a:r>
            <a:r>
              <a:rPr lang="ru-RU" dirty="0" smtClean="0">
                <a:solidFill>
                  <a:schemeClr val="bg1"/>
                </a:solidFill>
              </a:rPr>
              <a:t>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2023 г. </a:t>
            </a:r>
            <a:endParaRPr lang="ru-RU" sz="11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общегосударственные вопросы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535785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571480"/>
            <a:ext cx="3286116" cy="2369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Руководство и управление в сфере установленных функций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расходы на обеспечение деятельности главы муниципального образования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муниципального района,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контрольно-счетной комиссии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отраслевых органов администрации района, осуществляющих реализацию муниципальных функций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расходы за счет средств областного бюджета по выполнению государственных полномочий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2928935"/>
            <a:ext cx="32861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Резервные фонды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8" y="3214686"/>
            <a:ext cx="3286116" cy="34470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Другие общегосударственные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расходы на обеспечение деятельности </a:t>
            </a:r>
            <a:r>
              <a:rPr lang="ru-RU" sz="1200" dirty="0" err="1" smtClean="0"/>
              <a:t>централизованнрй</a:t>
            </a:r>
            <a:r>
              <a:rPr lang="ru-RU" sz="1200" dirty="0" smtClean="0"/>
              <a:t> бухгалтерии и обслуживающего персонала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технических работников отдела по управлению имуществом и земельными ресурсами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финансовое обеспечение переданных государственных полномочий в области архивных фондов и административных комиссий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проведение мероприятий по развитию муниципальной службы и информатизации деятельности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иные мероприятия, направленные на социально-экономическое развитие Котельничского района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715008" y="6572273"/>
            <a:ext cx="32861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Судебная система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Расходы на национальную безопасность и правоохранительную деятельность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1857364"/>
            <a:ext cx="3286116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Национальная безопасность и правоохранительная деятельность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Содержание единой дежурно-диспетчерской службы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 Кировской области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Мероприятия направленные на профилактику правонарушений и преступлений в </a:t>
            </a:r>
            <a:r>
              <a:rPr lang="ru-RU" sz="1200" dirty="0" err="1" smtClean="0"/>
              <a:t>Котельничском</a:t>
            </a:r>
            <a:r>
              <a:rPr lang="ru-RU" sz="1200" dirty="0" smtClean="0"/>
              <a:t> районе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57356" y="5072074"/>
            <a:ext cx="4786346" cy="95410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Расходы будут осуществляться в рамках 1 муниципальной программы Котельничского района Кировской области:</a:t>
            </a:r>
          </a:p>
          <a:p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Развитие муниципального управления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на национальную экономику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857752" y="85723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6314" y="571480"/>
            <a:ext cx="2057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Дорожное хозяйство</a:t>
            </a:r>
            <a:endParaRPr lang="ru-RU" sz="1600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6858016" y="85723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58016" y="571480"/>
            <a:ext cx="19295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Сельское хозяйство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100010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37213,0</a:t>
            </a:r>
          </a:p>
          <a:p>
            <a:r>
              <a:rPr lang="ru-RU" sz="1200" b="1" dirty="0" smtClean="0"/>
              <a:t>37892,0</a:t>
            </a:r>
          </a:p>
          <a:p>
            <a:r>
              <a:rPr lang="ru-RU" sz="1200" b="1" dirty="0" smtClean="0"/>
              <a:t>36707,0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01024" y="1000108"/>
            <a:ext cx="8572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10823,2</a:t>
            </a:r>
          </a:p>
          <a:p>
            <a:r>
              <a:rPr lang="ru-RU" sz="1200" b="1" dirty="0" smtClean="0"/>
              <a:t>8877,5</a:t>
            </a:r>
          </a:p>
          <a:p>
            <a:r>
              <a:rPr lang="ru-RU" sz="1200" b="1" dirty="0" smtClean="0"/>
              <a:t>7572,0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571472" y="228599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571472" y="4000504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2428860" y="2357430"/>
            <a:ext cx="628654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/>
              <a:t>Транспорт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Субсидии юридическим лицам и индивидуальным предпринимателям, осуществляющим перевозку пассажиров автомобильным транспортом пригородных,  </a:t>
            </a:r>
            <a:r>
              <a:rPr lang="ru-RU" sz="4800" dirty="0" err="1" smtClean="0"/>
              <a:t>внутримуниципальных</a:t>
            </a:r>
            <a:r>
              <a:rPr lang="ru-RU" sz="4800" dirty="0" smtClean="0"/>
              <a:t> и межмуниципальных маршрутах  </a:t>
            </a:r>
            <a:endParaRPr lang="ru-RU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643042" y="2357430"/>
            <a:ext cx="8572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240,0</a:t>
            </a:r>
          </a:p>
          <a:p>
            <a:r>
              <a:rPr lang="ru-RU" sz="1200" b="1" dirty="0" smtClean="0"/>
              <a:t>240,0</a:t>
            </a:r>
          </a:p>
          <a:p>
            <a:r>
              <a:rPr lang="ru-RU" sz="1200" b="1" dirty="0" smtClean="0"/>
              <a:t>240,0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643042" y="4143380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18,0</a:t>
            </a:r>
          </a:p>
          <a:p>
            <a:r>
              <a:rPr lang="ru-RU" sz="1200" b="1" dirty="0" smtClean="0"/>
              <a:t>18,0</a:t>
            </a:r>
          </a:p>
          <a:p>
            <a:r>
              <a:rPr lang="ru-RU" sz="1200" b="1" dirty="0" smtClean="0"/>
              <a:t>18,0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428860" y="4071942"/>
            <a:ext cx="6286544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r>
              <a:rPr lang="ru-RU" sz="6400" b="1" dirty="0" smtClean="0"/>
              <a:t>Другие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Поддержка малого и среднего предпринимательства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Развитие туризма в </a:t>
            </a:r>
            <a:r>
              <a:rPr lang="ru-RU" sz="4800" dirty="0" err="1" smtClean="0"/>
              <a:t>Котельничском</a:t>
            </a:r>
            <a:r>
              <a:rPr lang="ru-RU" sz="4800" dirty="0" smtClean="0"/>
              <a:t> районе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Развитие строительства и архитектуры в </a:t>
            </a:r>
            <a:r>
              <a:rPr lang="ru-RU" sz="4800" dirty="0" err="1" smtClean="0"/>
              <a:t>Котельничском</a:t>
            </a:r>
            <a:r>
              <a:rPr lang="ru-RU" sz="4800" dirty="0" smtClean="0"/>
              <a:t> районе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1428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48294,2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64304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47027,5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07180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44537,0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20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2021г..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643042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2022г.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071802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2023г.</a:t>
            </a:r>
            <a:endParaRPr lang="ru-RU" sz="1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 на сельское хозяйство</a:t>
            </a:r>
            <a:endParaRPr lang="ru-RU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642910" y="928670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642910" y="2714620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642910" y="4572008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2643174" y="12858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10823,2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643174" y="307181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8877,5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643174" y="48577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7572,0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4" y="542926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2023г.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3174" y="364331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2022г.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643174" y="185736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2021г.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1071546"/>
            <a:ext cx="378621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Возмещение части затрат на уплату процентов по инвестиционным кредитам (займам) в агропромышленном комплексе</a:t>
            </a:r>
            <a:r>
              <a:rPr lang="ru-RU" dirty="0" smtClean="0"/>
              <a:t>	</a:t>
            </a:r>
          </a:p>
          <a:p>
            <a:r>
              <a:rPr lang="ru-RU" dirty="0" smtClean="0"/>
              <a:t>		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- Организация проведения мероприятий при осуществлении деятельности по обращению с животными без владельцев.</a:t>
            </a:r>
            <a:r>
              <a:rPr lang="ru-RU" dirty="0" smtClean="0"/>
              <a:t>	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91087108"/>
              </p:ext>
            </p:extLst>
          </p:nvPr>
        </p:nvGraphicFramePr>
        <p:xfrm>
          <a:off x="1907704" y="2669725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50" y="0"/>
            <a:ext cx="892975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дорожное хозяйство (дорожный фонд) тыс. руб.</a:t>
            </a:r>
            <a:endParaRPr lang="ru-RU" sz="2800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64817432"/>
              </p:ext>
            </p:extLst>
          </p:nvPr>
        </p:nvGraphicFramePr>
        <p:xfrm>
          <a:off x="1835696" y="4527113"/>
          <a:ext cx="2164800" cy="2045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3857620" y="857232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prstClr val="white"/>
                </a:solidFill>
              </a:rPr>
              <a:t>37213,0</a:t>
            </a:r>
            <a:endParaRPr lang="ru-RU" sz="2000" dirty="0">
              <a:solidFill>
                <a:prstClr val="white"/>
              </a:solidFill>
            </a:endParaRPr>
          </a:p>
          <a:p>
            <a:r>
              <a:rPr lang="ru-RU" sz="2000" dirty="0">
                <a:solidFill>
                  <a:prstClr val="white"/>
                </a:solidFill>
              </a:rPr>
              <a:t>тыс. руб.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857620" y="2928934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 smtClean="0">
                <a:solidFill>
                  <a:prstClr val="white"/>
                </a:solidFill>
              </a:rPr>
              <a:t>37892</a:t>
            </a:r>
            <a:r>
              <a:rPr lang="ru-RU" sz="2000" dirty="0" smtClean="0">
                <a:solidFill>
                  <a:prstClr val="white"/>
                </a:solidFill>
              </a:rPr>
              <a:t>,0</a:t>
            </a:r>
            <a:endParaRPr lang="ru-RU" sz="2000" dirty="0">
              <a:solidFill>
                <a:prstClr val="white"/>
              </a:solidFill>
            </a:endParaRPr>
          </a:p>
          <a:p>
            <a:r>
              <a:rPr lang="ru-RU" sz="2000" dirty="0">
                <a:solidFill>
                  <a:prstClr val="white"/>
                </a:solidFill>
              </a:rPr>
              <a:t>тыс. руб.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857620" y="48577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prstClr val="white"/>
                </a:solidFill>
              </a:rPr>
              <a:t>36707,0</a:t>
            </a:r>
            <a:endParaRPr lang="ru-RU" sz="2000" dirty="0">
              <a:solidFill>
                <a:prstClr val="white"/>
              </a:solidFill>
            </a:endParaRPr>
          </a:p>
          <a:p>
            <a:r>
              <a:rPr lang="ru-RU" sz="2000" dirty="0">
                <a:solidFill>
                  <a:prstClr val="white"/>
                </a:solidFill>
              </a:rPr>
              <a:t>тыс. руб.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57620" y="1500174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Объем бюджетных ассигнований дорожного фонда Котельничского района в </a:t>
            </a:r>
            <a:r>
              <a:rPr lang="ru-RU" sz="1400" dirty="0" smtClean="0">
                <a:solidFill>
                  <a:prstClr val="black"/>
                </a:solidFill>
              </a:rPr>
              <a:t>2021 </a:t>
            </a:r>
            <a:r>
              <a:rPr lang="en-US" sz="1400" dirty="0" err="1" smtClean="0">
                <a:solidFill>
                  <a:prstClr val="black"/>
                </a:solidFill>
              </a:rPr>
              <a:t>году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57620" y="3500438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Объем бюджетных ассигнований дорожного фонда Котельничского района в </a:t>
            </a:r>
            <a:r>
              <a:rPr lang="ru-RU" sz="1400" dirty="0" smtClean="0">
                <a:solidFill>
                  <a:prstClr val="black"/>
                </a:solidFill>
              </a:rPr>
              <a:t>2022 </a:t>
            </a:r>
            <a:r>
              <a:rPr lang="ru-RU" sz="1400" dirty="0">
                <a:solidFill>
                  <a:prstClr val="black"/>
                </a:solidFill>
              </a:rPr>
              <a:t>году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7620" y="5429264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</a:rPr>
              <a:t>Объем бюджетных ассигнований дорожного фонда Котельничского района в </a:t>
            </a:r>
            <a:r>
              <a:rPr lang="ru-RU" sz="1400" dirty="0" smtClean="0">
                <a:solidFill>
                  <a:prstClr val="black"/>
                </a:solidFill>
              </a:rPr>
              <a:t>2023 </a:t>
            </a:r>
            <a:r>
              <a:rPr lang="ru-RU" sz="1400" dirty="0">
                <a:solidFill>
                  <a:prstClr val="black"/>
                </a:solidFill>
              </a:rPr>
              <a:t>году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715008" y="5357826"/>
            <a:ext cx="3071834" cy="11430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1600" dirty="0">
                <a:solidFill>
                  <a:prstClr val="white"/>
                </a:solidFill>
              </a:rPr>
              <a:t>В </a:t>
            </a:r>
            <a:r>
              <a:rPr lang="ru-RU" sz="1600" dirty="0" err="1">
                <a:solidFill>
                  <a:prstClr val="white"/>
                </a:solidFill>
              </a:rPr>
              <a:t>Котельничском</a:t>
            </a:r>
            <a:r>
              <a:rPr lang="ru-RU" sz="1600" dirty="0">
                <a:solidFill>
                  <a:prstClr val="white"/>
                </a:solidFill>
              </a:rPr>
              <a:t> районе протяженность автомобильных дорог местного значения</a:t>
            </a:r>
            <a:r>
              <a:rPr lang="en-US" sz="1600" dirty="0">
                <a:solidFill>
                  <a:prstClr val="white"/>
                </a:solidFill>
              </a:rPr>
              <a:t> </a:t>
            </a:r>
            <a:r>
              <a:rPr lang="ru-RU" sz="1600" dirty="0">
                <a:solidFill>
                  <a:prstClr val="white"/>
                </a:solidFill>
              </a:rPr>
              <a:t>составляет </a:t>
            </a:r>
            <a:r>
              <a:rPr lang="ru-RU" sz="1600" dirty="0" smtClean="0">
                <a:solidFill>
                  <a:prstClr val="white"/>
                </a:solidFill>
              </a:rPr>
              <a:t>569,3км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1406" y="857232"/>
            <a:ext cx="1928826" cy="509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prstClr val="white"/>
                </a:solidFill>
              </a:rPr>
              <a:t>Доходы от уплаты акцизов на автомобильный бензин, прямогонный бензин, дизельное топливо, моторное масло для дизельных и карбюраторных (</a:t>
            </a:r>
            <a:r>
              <a:rPr lang="ru-RU" sz="1400" dirty="0" err="1">
                <a:solidFill>
                  <a:prstClr val="white"/>
                </a:solidFill>
              </a:rPr>
              <a:t>инжекторных</a:t>
            </a:r>
            <a:r>
              <a:rPr lang="ru-RU" sz="1400" dirty="0">
                <a:solidFill>
                  <a:prstClr val="white"/>
                </a:solidFill>
              </a:rPr>
              <a:t>) двигателей, производимых на территории РФ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prstClr val="white"/>
                </a:solidFill>
              </a:rPr>
              <a:t>Субсидия из областного бюджета на осуществление дорожной деятельности в отношении автомобильных дорог общего пользования местного </a:t>
            </a:r>
            <a:r>
              <a:rPr lang="ru-RU" sz="1400" dirty="0" smtClean="0">
                <a:solidFill>
                  <a:prstClr val="white"/>
                </a:solidFill>
              </a:rPr>
              <a:t>значения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1070113"/>
              </p:ext>
            </p:extLst>
          </p:nvPr>
        </p:nvGraphicFramePr>
        <p:xfrm>
          <a:off x="5572132" y="785794"/>
          <a:ext cx="342902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0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91087108"/>
              </p:ext>
            </p:extLst>
          </p:nvPr>
        </p:nvGraphicFramePr>
        <p:xfrm>
          <a:off x="1928794" y="785794"/>
          <a:ext cx="2143140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controls>
      <p:control spid="44034" name="SapphireHiddenControl" r:id="rId2" imgW="6095880" imgH="4067280"/>
    </p:controls>
    <p:extLst>
      <p:ext uri="{BB962C8B-B14F-4D97-AF65-F5344CB8AC3E}">
        <p14:creationId xmlns:p14="http://schemas.microsoft.com/office/powerpoint/2010/main" xmlns="" val="280930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жилищно-коммунальное хозяйство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71612"/>
          <a:ext cx="59721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57158" y="714356"/>
            <a:ext cx="8501122" cy="9286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Расходы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будут финансироваться в рамках муниципальной программы 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Котельничского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района «Развитие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 коммунальной и жилищной инфраструктуры»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29322" y="2000240"/>
            <a:ext cx="2928926" cy="214314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ЖИЛИЩНОЕ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ХОЗЯЙСТВО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latin typeface="+mj-lt"/>
                <a:ea typeface="+mj-ea"/>
                <a:cs typeface="+mj-cs"/>
              </a:rPr>
              <a:t>Средства</a:t>
            </a:r>
            <a:r>
              <a:rPr lang="ru-RU" dirty="0" smtClean="0">
                <a:latin typeface="+mj-lt"/>
                <a:ea typeface="+mj-ea"/>
                <a:cs typeface="+mj-cs"/>
              </a:rPr>
              <a:t> на уплату обязательных взносов на капитальный ремонт общего имущества в многоквартирных домах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Расходы на образование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5008" y="571480"/>
            <a:ext cx="300039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Дошкольное образование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Финансовое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обеспечение деятельности 4 районных учреждений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Субвенция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на реализацию прав на получение общедоступного и бесплатного дошкольного образования в муниципальных дошкольных образовательных организациях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питания льготной категории детей в образовательных учреждения Котельничского муниципального района</a:t>
            </a: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285720" y="357166"/>
          <a:ext cx="4929222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 rot="16200000">
            <a:off x="-464363" y="1035811"/>
            <a:ext cx="1785950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195444,64 </a:t>
            </a:r>
            <a:r>
              <a:rPr lang="en-US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2021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Содержимое 3"/>
          <p:cNvGraphicFramePr>
            <a:graphicFrameLocks/>
          </p:cNvGraphicFramePr>
          <p:nvPr/>
        </p:nvGraphicFramePr>
        <p:xfrm>
          <a:off x="214282" y="235743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Заголовок 1"/>
          <p:cNvSpPr txBox="1">
            <a:spLocks/>
          </p:cNvSpPr>
          <p:nvPr/>
        </p:nvSpPr>
        <p:spPr>
          <a:xfrm rot="16200000">
            <a:off x="-500082" y="3143232"/>
            <a:ext cx="185738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187491</a:t>
            </a: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</a:t>
            </a:r>
            <a:r>
              <a:rPr lang="en-US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202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6" name="Содержимое 3"/>
          <p:cNvGraphicFramePr>
            <a:graphicFrameLocks/>
          </p:cNvGraphicFramePr>
          <p:nvPr/>
        </p:nvGraphicFramePr>
        <p:xfrm>
          <a:off x="214282" y="450057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Заголовок 1"/>
          <p:cNvSpPr txBox="1">
            <a:spLocks/>
          </p:cNvSpPr>
          <p:nvPr/>
        </p:nvSpPr>
        <p:spPr>
          <a:xfrm rot="16200000">
            <a:off x="-500082" y="5286372"/>
            <a:ext cx="185738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188816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202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715008" y="1714488"/>
            <a:ext cx="3000396" cy="1357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Общее образование</a:t>
            </a:r>
            <a:endParaRPr kumimoji="0" lang="ru-RU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Финансовое</a:t>
            </a:r>
            <a:r>
              <a:rPr kumimoji="0" lang="ru-RU" sz="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обеспечение деятельности  12 районных учреждений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9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Субвенция</a:t>
            </a:r>
            <a:r>
              <a:rPr lang="ru-RU" sz="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на реализацию прав на получение общедоступного и бесплатного дошкольного начального общего, основного общего, среднего общего и дополнительного образования детей в муниципальных общеобразовательных организациях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Ежемесячное вознаграждение за классное руководство</a:t>
            </a:r>
            <a:endParaRPr lang="en-US" sz="9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Организация бесплатного горячего питания учащихся 1-4 классов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Выплата компенсации педагогам за подготовку и проведение итоговой аттестации учащихся 9 и 11 классов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Подготовка образовательных учреждений к новому учебному году и другие мероприятия</a:t>
            </a:r>
            <a:endParaRPr lang="en-US" sz="9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5715008" y="4357694"/>
            <a:ext cx="3000396" cy="14287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Молодёжная политика и оздоровление детей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Оплата стоимости питания детей в лагерях, организованных муниципальными учреждениями, осуществляющими организацию отдыха и оздоровления детей в каникулярное время с дневным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пребыванием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Мероприятия в сфере молодежной политики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Комплексные меры профилактики немедицинского потребления наркотических средств и их незаконного оборота в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районе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5715008" y="3643314"/>
            <a:ext cx="3000396" cy="7143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Профессиональная подготовка, переподготовка и повышение квалификации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Субсидия из областного бюджета на подготовку и повышение квалификации лиц, замещающих муниципальные должности, и муниципальных служащих с </a:t>
            </a:r>
            <a:r>
              <a:rPr lang="ru-RU" sz="1200" dirty="0" err="1" smtClean="0">
                <a:solidFill>
                  <a:schemeClr val="tx1"/>
                </a:solidFill>
              </a:rPr>
              <a:t>софинансированием</a:t>
            </a:r>
            <a:r>
              <a:rPr lang="ru-RU" sz="1200" dirty="0" smtClean="0">
                <a:solidFill>
                  <a:schemeClr val="tx1"/>
                </a:solidFill>
              </a:rPr>
              <a:t> из районного бюджета</a:t>
            </a:r>
            <a:endParaRPr lang="ru-RU" sz="1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5715008" y="5857892"/>
            <a:ext cx="3000396" cy="92869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Другие вопросы в области образования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Противодействие коррупции в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Котельничском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районе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деятельности централизованной бухгалтерии, методкабинета и хозяйственно-эксплуатационной группы Управления образования администрации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района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715008" y="2928934"/>
            <a:ext cx="3000396" cy="7143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Дополнительное образование детей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Финансовое обеспечение деятельности 3 районных учреждений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формирования районного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400" dirty="0" smtClean="0"/>
              <a:t>Формирование районного бюджета на 2021 и на плановый период 2022 и 2023 годы осуществлялось в соответствии с задачами, определёнными прогнозом социально-экономического развития района муниципальными программами Котельничского района.</a:t>
            </a:r>
          </a:p>
          <a:p>
            <a:pPr algn="just">
              <a:buNone/>
            </a:pPr>
            <a:r>
              <a:rPr lang="ru-RU" sz="3400" dirty="0"/>
              <a:t>	</a:t>
            </a:r>
            <a:r>
              <a:rPr lang="ru-RU" sz="3400" dirty="0" smtClean="0"/>
              <a:t>Планирование районного бюджета осуществлялось в соответствии с методиками прогнозирования поступления доходов, утверждёнными главными администраторами доходов бюджетов бюджетной системы и приказом финансового управления от 20.07.2020 №38 «Об утверждении Порядка и Методики планирования бюджетных ассигнований районного бюджета».</a:t>
            </a:r>
          </a:p>
          <a:p>
            <a:pPr algn="just">
              <a:buNone/>
            </a:pPr>
            <a:r>
              <a:rPr lang="ru-RU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культуру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000108"/>
            <a:ext cx="3214710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Расходы будут осуществляться в рамках двух муниципальных программ </a:t>
            </a:r>
            <a:r>
              <a:rPr lang="ru-RU" sz="1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района Кировской области: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Развитие культуры </a:t>
            </a: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 err="1" smtClean="0">
                <a:solidFill>
                  <a:schemeClr val="tx1"/>
                </a:solidFill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</a:rPr>
              <a:t> районе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Комплексные меры профилактики немедицинского потребления наркотических средств и их незаконного оборота в </a:t>
            </a:r>
            <a:r>
              <a:rPr lang="ru-RU" sz="1400" dirty="0" err="1" smtClean="0">
                <a:solidFill>
                  <a:schemeClr val="tx1"/>
                </a:solidFill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</a:rPr>
              <a:t> районе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3071802" y="357166"/>
          <a:ext cx="4071966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7358082" y="500042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10152.3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358082" y="271462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9466</a:t>
            </a:r>
            <a:r>
              <a:rPr lang="ru-RU" sz="2000" dirty="0" smtClean="0">
                <a:solidFill>
                  <a:schemeClr val="bg1"/>
                </a:solidFill>
              </a:rPr>
              <a:t>,1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358082" y="4643446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9224,3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58082" y="114298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</a:t>
            </a:r>
            <a:r>
              <a:rPr lang="en-US" sz="1400" dirty="0" smtClean="0"/>
              <a:t>21</a:t>
            </a:r>
            <a:r>
              <a:rPr lang="ru-RU" sz="1400" dirty="0" smtClean="0"/>
              <a:t>г.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358082" y="521495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2023г.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358082" y="328612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2022г.</a:t>
            </a:r>
            <a:endParaRPr lang="ru-RU" sz="1400" dirty="0"/>
          </a:p>
        </p:txBody>
      </p:sp>
      <p:graphicFrame>
        <p:nvGraphicFramePr>
          <p:cNvPr id="24" name="Содержимое 23"/>
          <p:cNvGraphicFramePr>
            <a:graphicFrameLocks noGrp="1"/>
          </p:cNvGraphicFramePr>
          <p:nvPr>
            <p:ph idx="1"/>
          </p:nvPr>
        </p:nvGraphicFramePr>
        <p:xfrm>
          <a:off x="3000364" y="4429132"/>
          <a:ext cx="4429156" cy="2257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Содержимое 3"/>
          <p:cNvGraphicFramePr>
            <a:graphicFrameLocks/>
          </p:cNvGraphicFramePr>
          <p:nvPr/>
        </p:nvGraphicFramePr>
        <p:xfrm>
          <a:off x="2714612" y="2285992"/>
          <a:ext cx="4572032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5" y="4500570"/>
            <a:ext cx="350046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социальную политику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785794"/>
            <a:ext cx="3286116" cy="677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Пенсионное обеспечение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выплата доплат к пенсии за выслугу лет муниципальным служащим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3643314"/>
            <a:ext cx="3286116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Другие вопросы в области соц. политики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Выплаты Всероссийской общественной организации ветеранов (пенсионеров) войны, труда, Вооруженных сил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Выплаты общественной организации «Всероссийское общество инвалидов»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8" y="1571612"/>
            <a:ext cx="3286116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Социальное обеспечение населения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Меры соц. поддержки гражданам за счет средств областной субвенции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Расходы на выплату мер социальной поддержки по договорам о целевом обучении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2643182"/>
            <a:ext cx="3286116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Охрана семьи и детства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Меры социальной поддержки семей с детьми за счет средств областной субвенции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86446" y="5072074"/>
            <a:ext cx="285752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Расходы будут осуществляться в рамках 5 муниципальных программ Котельничского района Кировской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физическую культуру и спорт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72132" y="1428736"/>
            <a:ext cx="3286116" cy="14773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Расходы будут осуществляться в рамках муниципальной программы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 «Развитие  физической культуры и спорта»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2132" y="2928934"/>
            <a:ext cx="3286116" cy="18158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Организация и проведение официальных спортивных мероприятий и обеспечение участия спортивных сборных команд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в спортивных соревнованиях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Организация и проведение физкультурных мероприятий, в том числе Фестивалей инвалидного спорта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6540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Расходы на предоставление межбюджетных трансфертов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07180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92932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4000496" y="500042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2022</a:t>
            </a:r>
            <a:endParaRPr lang="ru-RU" sz="2000" dirty="0"/>
          </a:p>
        </p:txBody>
      </p:sp>
      <p:sp>
        <p:nvSpPr>
          <p:cNvPr id="8" name="TextBox 1"/>
          <p:cNvSpPr txBox="1"/>
          <p:nvPr/>
        </p:nvSpPr>
        <p:spPr>
          <a:xfrm>
            <a:off x="6858016" y="500042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2023</a:t>
            </a:r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3429000"/>
          <a:ext cx="8286808" cy="27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/>
                <a:gridCol w="1285884"/>
                <a:gridCol w="1143008"/>
                <a:gridCol w="1143008"/>
              </a:tblGrid>
              <a:tr h="19092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2023</a:t>
                      </a:r>
                      <a:endParaRPr lang="ru-RU" sz="1600" dirty="0"/>
                    </a:p>
                  </a:txBody>
                  <a:tcPr/>
                </a:tc>
              </a:tr>
              <a:tr h="521976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Дотация бюджетам поселений на поддержку мер по обеспечению сбалансированности бюджетов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сельских поселений К</a:t>
                      </a:r>
                      <a:r>
                        <a:rPr lang="ru-RU" sz="1400" baseline="0" dirty="0" smtClean="0"/>
                        <a:t>отельничского района, тыс. руб.</a:t>
                      </a:r>
                      <a:endParaRPr lang="ru-RU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45415,2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45704,4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45550,7</a:t>
                      </a:r>
                      <a:endParaRPr lang="ru-RU" sz="1600" dirty="0"/>
                    </a:p>
                  </a:txBody>
                  <a:tcPr/>
                </a:tc>
              </a:tr>
              <a:tr h="556200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Дотации на выравнивание бюджетной обеспеченности сельских поселений </a:t>
                      </a:r>
                      <a:r>
                        <a:rPr lang="ru-RU" sz="1400" baseline="0" dirty="0" err="1" smtClean="0"/>
                        <a:t>Котельничского</a:t>
                      </a:r>
                      <a:r>
                        <a:rPr lang="ru-RU" sz="1400" baseline="0" dirty="0" smtClean="0"/>
                        <a:t> района,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10364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10241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10119</a:t>
                      </a:r>
                      <a:endParaRPr lang="ru-RU" sz="1600" dirty="0"/>
                    </a:p>
                  </a:txBody>
                  <a:tcPr/>
                </a:tc>
              </a:tr>
              <a:tr h="3295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latin typeface="Times New Roman"/>
                        </a:rPr>
                        <a:t>Субсидия местным бюджетам на выполнение расходных обязательств муниципальных образований области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3847,7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3847,7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3847,7</a:t>
                      </a:r>
                      <a:endParaRPr lang="ru-RU" sz="1600" dirty="0"/>
                    </a:p>
                  </a:txBody>
                  <a:tcPr/>
                </a:tc>
              </a:tr>
              <a:tr h="329541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Иные межбюджетные трансферты,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7344,8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4924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4924</a:t>
                      </a:r>
                      <a:endParaRPr lang="ru-RU" sz="1600" dirty="0"/>
                    </a:p>
                  </a:txBody>
                  <a:tcPr/>
                </a:tc>
              </a:tr>
              <a:tr h="190925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66971,7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64717,1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64441,4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034" y="3071810"/>
            <a:ext cx="452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Межбюджетные трансферты в 2021-2023 гг.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ВЫПЛАТЫ</a:t>
            </a:r>
            <a:endParaRPr lang="ru-RU" sz="7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254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Выплаты отдельным категориям граждан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3" y="1142984"/>
          <a:ext cx="8715436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7224"/>
                <a:gridCol w="925001"/>
                <a:gridCol w="1397737"/>
                <a:gridCol w="1397737"/>
                <a:gridCol w="13977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выплаты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Число получателей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 2021 </a:t>
                      </a:r>
                      <a:r>
                        <a:rPr lang="ru-RU" sz="1400" baseline="0" dirty="0" smtClean="0"/>
                        <a:t>год</a:t>
                      </a:r>
                      <a:r>
                        <a:rPr lang="ru-RU" sz="1400" dirty="0" smtClean="0"/>
                        <a:t>, тыс. рублей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Расходы 2022 </a:t>
                      </a:r>
                      <a:r>
                        <a:rPr lang="ru-RU" sz="1400" baseline="0" dirty="0" smtClean="0"/>
                        <a:t>год</a:t>
                      </a:r>
                      <a:r>
                        <a:rPr lang="ru-RU" sz="1400" dirty="0" smtClean="0"/>
                        <a:t>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Расходы 2023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год</a:t>
                      </a:r>
                      <a:r>
                        <a:rPr lang="ru-RU" sz="1400" dirty="0" smtClean="0"/>
                        <a:t>, тыс. рублей</a:t>
                      </a:r>
                    </a:p>
                  </a:txBody>
                  <a:tcPr/>
                </a:tc>
              </a:tr>
              <a:tr h="19116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Выплата отдельным категориям специалистов, работающих в муниципальных учреждениях и проживающих в сельских населенных пунктах или поселках городского типа области, частичной компенсации расходов на оплату жилого помещения и коммунальных услуг в виде ежемесячной денежной выплаты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373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407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407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Возмещение расходов, связанных с предоставлением  меры социальной поддержки, установленной абзацем первым части 1 статьи 15 Закона Кировской области "Об образовании в Кировской области", с учетом положений части 3 статьи 17 указанного закона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9013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10284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10727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9386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10691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11134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Выплаты учащимся, студентам и молодежи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5813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8377"/>
                <a:gridCol w="972505"/>
                <a:gridCol w="857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выплат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 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на выплату мер социальной поддержки по договорам о целевом обучении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57620" y="12144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7254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Выплаты на охрану семьи и детства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85794"/>
          <a:ext cx="8715437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785818"/>
                <a:gridCol w="1071570"/>
                <a:gridCol w="785818"/>
                <a:gridCol w="1071570"/>
                <a:gridCol w="785818"/>
                <a:gridCol w="1071571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выплаты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Расходы 2021 год,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2022 год,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2032 год, тыс. рублей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Обеспечение прав на жилое помещение в соответствии с Законом Кировской области "О социальной поддержке детей-сирот и детей, оставшихся без попечения родителей, лиц из числа детей-сирот и </a:t>
                      </a:r>
                      <a:r>
                        <a:rPr lang="ru-RU" sz="1200" dirty="0" err="1" smtClean="0"/>
                        <a:t>детй</a:t>
                      </a:r>
                      <a:r>
                        <a:rPr lang="ru-RU" sz="1200" dirty="0" smtClean="0"/>
                        <a:t>, оставшихся без попечения родителей, детей, попавших в сложную жизненную ситуацию".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3939,1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1575,6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1575,6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Начисление и выплата компенсации платы, взимаемой с родителей (законных представителей) за присмотр и уход за детьми в образовательных организациях, реализующих образовательную программу дошкольного образования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576,5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628,9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628,9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Назначение и выплата ежемесячных денежных выплат на детей-сирот и детей, оставшихся без попечения родителей, находящихся под опекой (попечительством), в приемной семье, и начисление и выплата ежемесячного вознаграждения, причитающегося приемным родителям.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2580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2815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7095,6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5019,5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5019,5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МУНИЦИПАЛЬНЫЙ ДОЛГ</a:t>
            </a:r>
            <a:endParaRPr lang="ru-RU" sz="7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Муниципальный долг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728" y="642918"/>
            <a:ext cx="6429420" cy="142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>
              <a:spcBef>
                <a:spcPct val="0"/>
              </a:spcBef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Верхний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предел муниципального долга 0 </a:t>
            </a:r>
            <a:r>
              <a:rPr lang="ru-RU" dirty="0" smtClean="0">
                <a:solidFill>
                  <a:schemeClr val="bg1"/>
                </a:solidFill>
              </a:rPr>
              <a:t>тыс. руб. на 01.01.2022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5000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предоставляемые бюджетам муниципальных образований Кировской области из областного бюджета на покрытие временных кассовых разрывов 3000 тыс.руб.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 rot="16200000">
            <a:off x="-214330" y="1071530"/>
            <a:ext cx="1428760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2021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 rot="16200000">
            <a:off x="-250049" y="2893199"/>
            <a:ext cx="150019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2022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 rot="16200000">
            <a:off x="-178611" y="4679149"/>
            <a:ext cx="1357322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2023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357290" y="2428868"/>
            <a:ext cx="6500858" cy="15001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Верхний предел муниципального долга 0 тыс. руб. на 01.01.2023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3000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предоставляемые бюджетам муниципальных образований Кировской области из областного бюджета на покрытие временных кассовых разрывов 3000 </a:t>
            </a:r>
            <a:r>
              <a:rPr lang="ru-RU" dirty="0" err="1" smtClean="0">
                <a:solidFill>
                  <a:schemeClr val="bg1"/>
                </a:solidFill>
              </a:rPr>
              <a:t>тыс.руб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357290" y="4286256"/>
            <a:ext cx="6500858" cy="13573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Верхний предел муниципального долга 0 тыс. руб. </a:t>
            </a:r>
            <a:r>
              <a:rPr lang="ru-RU" smtClean="0">
                <a:solidFill>
                  <a:schemeClr val="bg1"/>
                </a:solidFill>
              </a:rPr>
              <a:t>на 01.01.2024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2000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предоставляемые бюджетам муниципальных образований Кировской области из областного бюджета на покрытие временных кассовых разрывов 3000 тыс.руб.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Показатели социально-экономического развития </a:t>
            </a:r>
            <a:r>
              <a:rPr lang="ru-RU" sz="3600" dirty="0" err="1" smtClean="0"/>
              <a:t>Котельничского</a:t>
            </a:r>
            <a:r>
              <a:rPr lang="ru-RU" sz="3600" dirty="0" smtClean="0"/>
              <a:t> района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8786874" cy="5025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790948"/>
                <a:gridCol w="923564"/>
                <a:gridCol w="928694"/>
                <a:gridCol w="928694"/>
                <a:gridCol w="928694"/>
              </a:tblGrid>
              <a:tr h="50778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2019год (отчёт)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2020год (оценка)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2021год (прогноз)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</a:t>
                      </a:r>
                    </a:p>
                    <a:p>
                      <a:pPr algn="ctr"/>
                      <a:r>
                        <a:rPr lang="ru-RU" sz="1200" dirty="0" smtClean="0"/>
                        <a:t>(прогноз)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</a:t>
                      </a:r>
                    </a:p>
                    <a:p>
                      <a:pPr algn="ctr"/>
                      <a:r>
                        <a:rPr lang="ru-RU" sz="1200" dirty="0" smtClean="0"/>
                        <a:t>(прогноз)</a:t>
                      </a:r>
                      <a:endParaRPr lang="ru-RU" sz="1200" dirty="0"/>
                    </a:p>
                  </a:txBody>
                  <a:tcPr/>
                </a:tc>
              </a:tr>
              <a:tr h="4118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Среднегодовая численность населения, тыс. человек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12,37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11,96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11,57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10,84</a:t>
                      </a:r>
                      <a:endParaRPr lang="ru-RU" sz="1200" dirty="0"/>
                    </a:p>
                  </a:txBody>
                  <a:tcPr/>
                </a:tc>
              </a:tr>
              <a:tr h="4118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Фонд оплаты труда,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720219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741526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750865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779098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825182</a:t>
                      </a:r>
                      <a:endParaRPr lang="ru-RU" sz="1200" dirty="0"/>
                    </a:p>
                  </a:txBody>
                  <a:tcPr/>
                </a:tc>
              </a:tr>
              <a:tr h="5077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Среднемесячная номинальная</a:t>
                      </a:r>
                      <a:r>
                        <a:rPr lang="ru-RU" sz="1200" baseline="0" dirty="0" smtClean="0"/>
                        <a:t> начисленная заработная плата в расчете на одного работника,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18616,1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19755,1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20342,0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21441,5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22860,8</a:t>
                      </a:r>
                      <a:endParaRPr lang="ru-RU" sz="1200" dirty="0"/>
                    </a:p>
                  </a:txBody>
                  <a:tcPr/>
                </a:tc>
              </a:tr>
              <a:tr h="5077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Прибыль прибыльных предприятий (с учетом предприятий</a:t>
                      </a:r>
                      <a:r>
                        <a:rPr lang="ru-RU" sz="1200" baseline="0" dirty="0" smtClean="0"/>
                        <a:t> сельского хозяйства),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214353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174745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179250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181155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183160</a:t>
                      </a:r>
                      <a:endParaRPr lang="ru-RU" sz="1200" dirty="0"/>
                    </a:p>
                  </a:txBody>
                  <a:tcPr/>
                </a:tc>
              </a:tr>
              <a:tr h="507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 том числе прибыль прибыльных  </a:t>
                      </a:r>
                      <a:r>
                        <a:rPr lang="ru-RU" sz="1200" baseline="0" dirty="0" smtClean="0"/>
                        <a:t>сельскохозяйственных предприятий, тыс. рублей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134953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102350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104550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106050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107050</a:t>
                      </a:r>
                      <a:endParaRPr lang="ru-RU" sz="1200" dirty="0"/>
                    </a:p>
                  </a:txBody>
                  <a:tcPr/>
                </a:tc>
              </a:tr>
              <a:tr h="64692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Оборот малых предприятий (с учетом </a:t>
                      </a:r>
                      <a:r>
                        <a:rPr lang="ru-RU" sz="1200" dirty="0" err="1" smtClean="0"/>
                        <a:t>микропредприятий</a:t>
                      </a:r>
                      <a:r>
                        <a:rPr lang="ru-RU" sz="1200" dirty="0" smtClean="0"/>
                        <a:t>), тыс.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735935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716625,6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749127,6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783588,1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819535,7</a:t>
                      </a:r>
                      <a:endParaRPr lang="ru-RU" sz="1200" dirty="0"/>
                    </a:p>
                  </a:txBody>
                  <a:tcPr/>
                </a:tc>
              </a:tr>
              <a:tr h="5077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Остаточная балансовая стоимость основных фондов на конец года, тыс.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1879075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1999645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2062980,0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2128840,0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2194745,0</a:t>
                      </a:r>
                      <a:endParaRPr lang="ru-RU" sz="1200" dirty="0"/>
                    </a:p>
                  </a:txBody>
                  <a:tcPr/>
                </a:tc>
              </a:tr>
              <a:tr h="5077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 потребительских цен за период с начала года, % к предыдущему году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103,7</a:t>
                      </a:r>
                      <a:endParaRPr lang="ru-RU" sz="1200" dirty="0"/>
                    </a:p>
                  </a:txBody>
                  <a:tcPr/>
                </a:tc>
              </a:tr>
              <a:tr h="5077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 физического</a:t>
                      </a:r>
                      <a:r>
                        <a:rPr lang="ru-RU" sz="1200" baseline="0" dirty="0" smtClean="0"/>
                        <a:t> объема платных услуг населению, % к предыдущему году в сопоставимых ценах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101,3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100,7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Контактная информация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Финансовое управление администрации Кировской области </a:t>
            </a:r>
            <a:r>
              <a:rPr lang="ru-RU" sz="2400" dirty="0" err="1" smtClean="0"/>
              <a:t>Котельничского</a:t>
            </a:r>
            <a:r>
              <a:rPr lang="ru-RU" sz="2400" dirty="0" smtClean="0"/>
              <a:t> района</a:t>
            </a:r>
          </a:p>
          <a:p>
            <a:pPr algn="ctr">
              <a:buNone/>
            </a:pPr>
            <a:r>
              <a:rPr lang="ru-RU" sz="2400" dirty="0" smtClean="0"/>
              <a:t>ул. Карла Маркса, д.16, г. Котельнич, 612607,</a:t>
            </a:r>
          </a:p>
          <a:p>
            <a:pPr algn="ctr">
              <a:buNone/>
            </a:pPr>
            <a:r>
              <a:rPr lang="ru-RU" sz="2400" dirty="0" smtClean="0"/>
              <a:t>тел. (83342) 4-07-18,</a:t>
            </a:r>
          </a:p>
          <a:p>
            <a:pPr algn="ctr">
              <a:buNone/>
            </a:pPr>
            <a:r>
              <a:rPr lang="en-US" sz="2400" dirty="0" smtClean="0"/>
              <a:t>E-mail: </a:t>
            </a:r>
            <a:r>
              <a:rPr lang="en-US" sz="2400" dirty="0" smtClean="0">
                <a:hlinkClick r:id="rId2"/>
              </a:rPr>
              <a:t>fo13@depfin.kirov.ru</a:t>
            </a:r>
            <a:endParaRPr lang="en-US" sz="2400" dirty="0" smtClean="0"/>
          </a:p>
          <a:p>
            <a:pPr algn="ctr">
              <a:buNone/>
            </a:pPr>
            <a:r>
              <a:rPr lang="ru-RU" sz="2400" dirty="0" smtClean="0"/>
              <a:t>Интернет сайт: </a:t>
            </a:r>
            <a:r>
              <a:rPr lang="en-US" sz="2400" dirty="0" smtClean="0">
                <a:hlinkClick r:id="rId3"/>
              </a:rPr>
              <a:t>http://www.kotelnich-msu.ru/</a:t>
            </a:r>
            <a:endParaRPr lang="ru-RU" sz="2400" dirty="0" smtClean="0"/>
          </a:p>
          <a:p>
            <a:pPr algn="ctr">
              <a:buNone/>
            </a:pPr>
            <a:r>
              <a:rPr lang="ru-RU" sz="2000" dirty="0" smtClean="0"/>
              <a:t>Режим работы:</a:t>
            </a:r>
          </a:p>
          <a:p>
            <a:pPr algn="ctr">
              <a:buNone/>
            </a:pPr>
            <a:r>
              <a:rPr lang="ru-RU" sz="2000" dirty="0" smtClean="0"/>
              <a:t>понедельник-четверг с 7:48 до 17:00</a:t>
            </a:r>
          </a:p>
          <a:p>
            <a:pPr algn="ctr">
              <a:buNone/>
            </a:pPr>
            <a:r>
              <a:rPr lang="ru-RU" sz="2000" dirty="0" smtClean="0"/>
              <a:t>пятница с 7:48 до 16:00</a:t>
            </a:r>
          </a:p>
          <a:p>
            <a:pPr algn="ctr">
              <a:buNone/>
            </a:pPr>
            <a:r>
              <a:rPr lang="ru-RU" sz="2000" dirty="0" smtClean="0"/>
              <a:t>перерыв на обед с 12 до 13 часов</a:t>
            </a:r>
          </a:p>
          <a:p>
            <a:pPr algn="ctr">
              <a:buNone/>
            </a:pPr>
            <a:r>
              <a:rPr lang="ru-RU" sz="2000" dirty="0" smtClean="0"/>
              <a:t>суббота-воскресенье выходной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районного бюджета, тыс. рублей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47860" cy="3799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229200"/>
            <a:ext cx="7715304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Бюджет</a:t>
            </a:r>
            <a:r>
              <a:rPr lang="ru-RU" dirty="0" smtClean="0"/>
              <a:t> – план доходов и расходов государства, субъекта Российской Федерации, муниципального образования, необходимый для обеспечения выполнения ими своих обязательств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ДОХОДЫ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Доходы районного бюджета, тыс. рублей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14546" y="1071547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571868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929190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6286512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7643834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1285860"/>
            <a:ext cx="1571636" cy="19389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Налоговые доходы</a:t>
            </a:r>
          </a:p>
          <a:p>
            <a:r>
              <a:rPr lang="ru-RU" sz="1200" dirty="0" smtClean="0"/>
              <a:t>сумма налоговых доходов и удельный вес налоговых доходов в объеме налоговых и неналоговых доходов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71736" y="2285992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71,9%</a:t>
            </a:r>
          </a:p>
          <a:p>
            <a:r>
              <a:rPr lang="ru-RU" sz="1600" dirty="0" smtClean="0"/>
              <a:t>50545,36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29058" y="2285992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75,9%</a:t>
            </a:r>
          </a:p>
          <a:p>
            <a:r>
              <a:rPr lang="ru-RU" sz="1600" dirty="0" smtClean="0"/>
              <a:t>50824,4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2285992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77,9%</a:t>
            </a:r>
          </a:p>
          <a:p>
            <a:r>
              <a:rPr lang="ru-RU" sz="1600" dirty="0" smtClean="0"/>
              <a:t>55968,1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2285992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78,0%</a:t>
            </a:r>
          </a:p>
          <a:p>
            <a:r>
              <a:rPr lang="ru-RU" sz="1600" dirty="0" smtClean="0"/>
              <a:t>57942,1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8072462" y="2285992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78,2%</a:t>
            </a:r>
          </a:p>
          <a:p>
            <a:r>
              <a:rPr lang="ru-RU" sz="1600" dirty="0" smtClean="0"/>
              <a:t>60595,4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2214546" y="3071811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Содержимое 3"/>
          <p:cNvGraphicFramePr>
            <a:graphicFrameLocks/>
          </p:cNvGraphicFramePr>
          <p:nvPr/>
        </p:nvGraphicFramePr>
        <p:xfrm>
          <a:off x="3571868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Содержимое 3"/>
          <p:cNvGraphicFramePr>
            <a:graphicFrameLocks/>
          </p:cNvGraphicFramePr>
          <p:nvPr/>
        </p:nvGraphicFramePr>
        <p:xfrm>
          <a:off x="4929190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Содержимое 3"/>
          <p:cNvGraphicFramePr>
            <a:graphicFrameLocks/>
          </p:cNvGraphicFramePr>
          <p:nvPr/>
        </p:nvGraphicFramePr>
        <p:xfrm>
          <a:off x="6286512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Содержимое 3"/>
          <p:cNvGraphicFramePr>
            <a:graphicFrameLocks/>
          </p:cNvGraphicFramePr>
          <p:nvPr/>
        </p:nvGraphicFramePr>
        <p:xfrm>
          <a:off x="7643834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7158" y="3286124"/>
            <a:ext cx="1571636" cy="193899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Неналоговые доходы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сумма неналоговых доходов и удельный вес неналоговых доходов в объеме налоговых и неналоговых доходов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99792" y="4365104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28,1%</a:t>
            </a:r>
          </a:p>
          <a:p>
            <a:r>
              <a:rPr lang="ru-RU" sz="1600" dirty="0" smtClean="0"/>
              <a:t>19754,31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929058" y="4286256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24,1%</a:t>
            </a:r>
          </a:p>
          <a:p>
            <a:r>
              <a:rPr lang="ru-RU" sz="1600" dirty="0" smtClean="0"/>
              <a:t>16111,3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286380" y="4286256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22,1%</a:t>
            </a:r>
          </a:p>
          <a:p>
            <a:r>
              <a:rPr lang="ru-RU" sz="1600" dirty="0" smtClean="0"/>
              <a:t>15892,7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4286256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22,0%</a:t>
            </a:r>
          </a:p>
          <a:p>
            <a:r>
              <a:rPr lang="ru-RU" sz="1600" dirty="0" smtClean="0"/>
              <a:t>16372,9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8072462" y="4286256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21,8%</a:t>
            </a:r>
          </a:p>
          <a:p>
            <a:r>
              <a:rPr lang="ru-RU" sz="1600" dirty="0" smtClean="0"/>
              <a:t>16870,6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214546" y="857232"/>
            <a:ext cx="1395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2019 год (отчет)</a:t>
            </a:r>
            <a:endParaRPr lang="ru-RU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3786182" y="857232"/>
            <a:ext cx="931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2020 год*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143504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2021 год</a:t>
            </a:r>
            <a:endParaRPr lang="ru-RU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500826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2022 год</a:t>
            </a:r>
            <a:endParaRPr lang="ru-RU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858148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2023 год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Объем и структура налоговых доходов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3143240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6084168" y="90872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55968,1тыс. руб. – всего налоговых доходов.</a:t>
            </a:r>
          </a:p>
          <a:p>
            <a:r>
              <a:rPr lang="ru-RU" sz="1000" dirty="0" smtClean="0"/>
              <a:t>Это составляет 14,6% в общем объеме доходов.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57942,1тыс. руб. – всего налоговых доходов.</a:t>
            </a:r>
          </a:p>
          <a:p>
            <a:r>
              <a:rPr lang="ru-RU" sz="1000" dirty="0" smtClean="0"/>
              <a:t>Это составляет 15,7% в общем объеме доходов.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65595,4 тыс. руб. – всего налоговых доходов.</a:t>
            </a:r>
          </a:p>
          <a:p>
            <a:r>
              <a:rPr lang="ru-RU" sz="1000" dirty="0" smtClean="0"/>
              <a:t>Это составляет 16,3% в общем объеме доходов.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692696"/>
          <a:ext cx="568643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92696"/>
            <a:ext cx="9361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17435,47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548680"/>
            <a:ext cx="7920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18903,6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548680"/>
            <a:ext cx="11617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19619,6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476673"/>
            <a:ext cx="8640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20773,4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00760" y="785794"/>
            <a:ext cx="2943188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доходы физических лиц (НДФЛ) – основной вид прямых </a:t>
            </a:r>
            <a:r>
              <a:rPr lang="ru-RU" sz="1400" dirty="0" smtClean="0">
                <a:latin typeface="+mj-lt"/>
                <a:ea typeface="+mj-ea"/>
                <a:cs typeface="+mj-cs"/>
              </a:rPr>
              <a:t>налогов. Исчисляется в процентах от совокупного дохода физических лиц за вычетом документально подтверждённых расходов в соответствии с действующим законодательством.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3995936" y="4509120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33,8%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33,9%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8024" y="4509120"/>
            <a:ext cx="93610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34,3%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налога в общем объеме налоговых и неналоговых доходов районного бюджета в 2021, 2022 и 2023 годах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643570" y="2786058"/>
            <a:ext cx="164307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Доходы, облагаемые НДФЛ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Вознаграждение за выполнение трудовых или иных обязанностей;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От продажи имущества, находившегося в собственности менее 3 лет;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От сдачи имущества в аренду;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от источников за пределами РФ;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в виде разного рода выигрышей;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Иные доходы.</a:t>
            </a:r>
            <a:endParaRPr lang="ru-RU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7286644" y="2786058"/>
            <a:ext cx="17145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Доходы, необлагаемые НДФЛ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от продажи имущества, находившегося в собственности более трех лет;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Доходы, полученные в порядке наследования;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Доходы, полученные по договору дарения от члена семьи и (или) близкого родственника в соответствии с Семейным кодексом РФ (от супруга, родителей и детей, в  том числе усыновителей и усыновленных, дедушки, бабушки и внуков, полнородных и не полнородных (имеющих общих отца или мать) братьев и сестер);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Иные доходы.</a:t>
            </a:r>
            <a:endParaRPr lang="ru-RU" sz="10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5393537" y="4679165"/>
            <a:ext cx="3786214" cy="1588"/>
          </a:xfrm>
          <a:prstGeom prst="straightConnector1">
            <a:avLst/>
          </a:prstGeom>
          <a:ln>
            <a:prstDash val="sysDot"/>
            <a:headEnd type="oval" w="med" len="med"/>
            <a:tailEnd type="oval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6172</TotalTime>
  <Words>3170</Words>
  <Application>Microsoft Office PowerPoint</Application>
  <PresentationFormat>Экран (4:3)</PresentationFormat>
  <Paragraphs>706</Paragraphs>
  <Slides>40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Бюджет для граждан</vt:lpstr>
      <vt:lpstr>Составление проекта районного бюджета основывается на:</vt:lpstr>
      <vt:lpstr>Особенности формирования районного бюджета</vt:lpstr>
      <vt:lpstr>Показатели социально-экономического развития Котельничского района </vt:lpstr>
      <vt:lpstr>Основные характеристики районного бюджета, тыс. рублей</vt:lpstr>
      <vt:lpstr>ДОХОДЫ</vt:lpstr>
      <vt:lpstr>Доходы районного бюджета, тыс. рублей</vt:lpstr>
      <vt:lpstr>Объем и структура налоговых доходов</vt:lpstr>
      <vt:lpstr>Налог на доходы физических лиц</vt:lpstr>
      <vt:lpstr>Доходы от акцизов на нефтепродукты</vt:lpstr>
      <vt:lpstr>Налоги на совокупный доход</vt:lpstr>
      <vt:lpstr>Налоги на имущество</vt:lpstr>
      <vt:lpstr>Объем и структура неналоговых доходов</vt:lpstr>
      <vt:lpstr>Объем и структура безвозмездных поступлений</vt:lpstr>
      <vt:lpstr>РАСХОДЫ</vt:lpstr>
      <vt:lpstr>Расходы районного бюджета, тыс. рублей</vt:lpstr>
      <vt:lpstr>Расходы районного бюджета по разделам бюджетной классификации расходов бюджетов, тыс. рублей</vt:lpstr>
      <vt:lpstr>Расходы на реализацию муниципальных программ Котельничского района в 2019 году</vt:lpstr>
      <vt:lpstr>Расходы на реализацию муниципальных программ Котельничского района в 2020 году</vt:lpstr>
      <vt:lpstr>Расходы на реализацию муниципальных программ Котельничского района в 2021году</vt:lpstr>
      <vt:lpstr>Расходы на реализацию муниципальных программ Котельничского района в 2022 году</vt:lpstr>
      <vt:lpstr>Расходы на реализацию муниципальных программ Котельничского района в 2023 году</vt:lpstr>
      <vt:lpstr>Расходы на общегосударственные вопросы</vt:lpstr>
      <vt:lpstr>Расходы на национальную безопасность и правоохранительную деятельность</vt:lpstr>
      <vt:lpstr>Расходы на национальную экономику</vt:lpstr>
      <vt:lpstr>Расходы на сельское хозяйство</vt:lpstr>
      <vt:lpstr>Расходы на дорожное хозяйство (дорожный фонд) тыс. руб.</vt:lpstr>
      <vt:lpstr>Расходы на жилищно-коммунальное хозяйство</vt:lpstr>
      <vt:lpstr>Расходы на образование</vt:lpstr>
      <vt:lpstr>Расходы на культуру</vt:lpstr>
      <vt:lpstr>Расходы на социальную политику</vt:lpstr>
      <vt:lpstr>Расходы на физическую культуру и спорт</vt:lpstr>
      <vt:lpstr>Расходы на предоставление межбюджетных трансфертов</vt:lpstr>
      <vt:lpstr>ВЫПЛАТЫ</vt:lpstr>
      <vt:lpstr>Выплаты отдельным категориям граждан</vt:lpstr>
      <vt:lpstr>Выплаты учащимся, студентам и молодежи</vt:lpstr>
      <vt:lpstr>Выплаты на охрану семьи и детства</vt:lpstr>
      <vt:lpstr>МУНИЦИПАЛЬНЫЙ ДОЛГ</vt:lpstr>
      <vt:lpstr>Муниципальный долг Котельничского района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</dc:creator>
  <cp:lastModifiedBy>User</cp:lastModifiedBy>
  <cp:revision>553</cp:revision>
  <dcterms:created xsi:type="dcterms:W3CDTF">2016-11-28T06:42:45Z</dcterms:created>
  <dcterms:modified xsi:type="dcterms:W3CDTF">2020-11-16T07:38:55Z</dcterms:modified>
</cp:coreProperties>
</file>